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308" r:id="rId2"/>
    <p:sldId id="2307" r:id="rId3"/>
    <p:sldId id="2224" r:id="rId4"/>
    <p:sldId id="2310" r:id="rId5"/>
    <p:sldId id="2311" r:id="rId6"/>
    <p:sldId id="2291" r:id="rId7"/>
    <p:sldId id="2306" r:id="rId8"/>
    <p:sldId id="2312" r:id="rId9"/>
    <p:sldId id="2313" r:id="rId10"/>
    <p:sldId id="2314" r:id="rId11"/>
    <p:sldId id="2315" r:id="rId12"/>
    <p:sldId id="2316" r:id="rId13"/>
    <p:sldId id="2317" r:id="rId14"/>
    <p:sldId id="2273" r:id="rId15"/>
    <p:sldId id="2309" r:id="rId16"/>
    <p:sldId id="2318" r:id="rId17"/>
  </p:sldIdLst>
  <p:sldSz cx="24377650" cy="13716000"/>
  <p:notesSz cx="6858000" cy="9144000"/>
  <p:defaultTextStyle>
    <a:defPPr>
      <a:defRPr lang="en-US"/>
    </a:defPPr>
    <a:lvl1pPr marL="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21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434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2651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6868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1086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088" userDrawn="1">
          <p15:clr>
            <a:srgbClr val="A4A3A4"/>
          </p15:clr>
        </p15:guide>
        <p15:guide id="4" pos="14278" userDrawn="1">
          <p15:clr>
            <a:srgbClr val="A4A3A4"/>
          </p15:clr>
        </p15:guide>
        <p15:guide id="5" pos="1078" userDrawn="1">
          <p15:clr>
            <a:srgbClr val="A4A3A4"/>
          </p15:clr>
        </p15:guide>
        <p15:guide id="8" orient="horz" pos="504" userDrawn="1">
          <p15:clr>
            <a:srgbClr val="A4A3A4"/>
          </p15:clr>
        </p15:guide>
        <p15:guide id="11" pos="767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E2E35"/>
    <a:srgbClr val="F7F7F7"/>
    <a:srgbClr val="FED042"/>
    <a:srgbClr val="3571A3"/>
    <a:srgbClr val="D57C05"/>
    <a:srgbClr val="FFD242"/>
    <a:srgbClr val="FFFF00"/>
    <a:srgbClr val="000000"/>
    <a:srgbClr val="FA484D"/>
    <a:srgbClr val="817E9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978" autoAdjust="0"/>
    <p:restoredTop sz="88664" autoAdjust="0"/>
  </p:normalViewPr>
  <p:slideViewPr>
    <p:cSldViewPr snapToGrid="0" snapToObjects="1">
      <p:cViewPr>
        <p:scale>
          <a:sx n="50" d="100"/>
          <a:sy n="50" d="100"/>
        </p:scale>
        <p:origin x="248" y="24"/>
      </p:cViewPr>
      <p:guideLst>
        <p:guide orient="horz" pos="8088"/>
        <p:guide pos="14278"/>
        <p:guide pos="1078"/>
        <p:guide orient="horz" pos="504"/>
        <p:guide pos="7678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 showGuides="1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Calibri Light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Calibri Light"/>
              </a:defRPr>
            </a:lvl1pPr>
          </a:lstStyle>
          <a:p>
            <a:fld id="{EFC10EE1-B198-C942-8235-326C972CBB30}" type="datetimeFigureOut">
              <a:rPr lang="en-US" smtClean="0"/>
              <a:pPr/>
              <a:t>2/18/2020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Calibri Light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Calibri Light"/>
              </a:defRPr>
            </a:lvl1pPr>
          </a:lstStyle>
          <a:p>
            <a:fld id="{006BE02D-20C0-F840-AFAC-BEA99C74FDC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3289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1pPr>
    <a:lvl2pPr marL="914217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2pPr>
    <a:lvl3pPr marL="1828434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3pPr>
    <a:lvl4pPr marL="2742651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4pPr>
    <a:lvl5pPr marL="3656868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5pPr>
    <a:lvl6pPr marL="4571086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Brandusa</a:t>
            </a:r>
            <a:r>
              <a:rPr lang="en-US" dirty="0"/>
              <a:t> covered her Python journey + reasons to learn</a:t>
            </a:r>
          </a:p>
          <a:p>
            <a:r>
              <a:rPr lang="en-US" dirty="0"/>
              <a:t>My talk focuses on the power of Python for practical applications</a:t>
            </a:r>
          </a:p>
          <a:p>
            <a:r>
              <a:rPr lang="en-US" dirty="0"/>
              <a:t>Specifically: what you can do with one A4 piece of paper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55905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Computers need data in a format they understand – numeric and scaled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22165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Use neural network – why? Buzzword</a:t>
            </a:r>
          </a:p>
          <a:p>
            <a:r>
              <a:rPr lang="en-GB" dirty="0"/>
              <a:t>Simulate brain. Takes inputs, passes through neurons, reaches output</a:t>
            </a:r>
          </a:p>
          <a:p>
            <a:r>
              <a:rPr lang="en-GB" dirty="0"/>
              <a:t>Just like we learn, so does network. Which to connect and how strong</a:t>
            </a:r>
          </a:p>
          <a:p>
            <a:r>
              <a:rPr lang="en-GB" dirty="0"/>
              <a:t>Design is appropriate – abstraction leads to Lego-like construction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94024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That’s it.</a:t>
            </a:r>
          </a:p>
          <a:p>
            <a:r>
              <a:rPr lang="en-GB" dirty="0"/>
              <a:t>Set if off running. Few mins pass. Look at result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78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Code is available</a:t>
            </a:r>
          </a:p>
          <a:p>
            <a:r>
              <a:rPr lang="en-GB" dirty="0"/>
              <a:t>Cloud environment so can run without needing to install or setup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6191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Other work</a:t>
            </a:r>
          </a:p>
          <a:p>
            <a:r>
              <a:rPr lang="en-US" dirty="0"/>
              <a:t>Focuses: </a:t>
            </a:r>
            <a:r>
              <a:rPr lang="en-US" dirty="0" err="1"/>
              <a:t>PyMetrics</a:t>
            </a:r>
            <a:r>
              <a:rPr lang="en-US" dirty="0"/>
              <a:t>, Anomaly detection, Particle detection</a:t>
            </a:r>
          </a:p>
          <a:p>
            <a:r>
              <a:rPr lang="en-US" dirty="0"/>
              <a:t>Links to posts where appropriate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58212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9DABCB51-1146-4165-9E3E-6CE6A53E9B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Closing notes:</a:t>
            </a:r>
          </a:p>
          <a:p>
            <a:r>
              <a:rPr lang="en-GB" dirty="0"/>
              <a:t>Data is becoming more freely available and so more demand to exploit it</a:t>
            </a:r>
          </a:p>
          <a:p>
            <a:r>
              <a:rPr lang="en-GB" dirty="0"/>
              <a:t>Programming is an essential skill. Schools are starting to teach it. Knowing a bit takes you far</a:t>
            </a:r>
          </a:p>
          <a:p>
            <a:r>
              <a:rPr lang="en-GB" dirty="0"/>
              <a:t>Be realistic, be sceptical, be aware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81399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we get time: some insight from working as a data scientist – what is needed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26506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 a bit about myself</a:t>
            </a:r>
          </a:p>
          <a:p>
            <a:r>
              <a:rPr lang="en-US" dirty="0"/>
              <a:t>No expectation that anyone should care so pretty picture to look at</a:t>
            </a:r>
          </a:p>
          <a:p>
            <a:r>
              <a:rPr lang="en-US" dirty="0" err="1"/>
              <a:t>Visualisation</a:t>
            </a:r>
            <a:r>
              <a:rPr lang="en-US" dirty="0"/>
              <a:t> of a method used to sort a ‘deck of cards’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29366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C05D215B-9B71-4802-8611-A2DB00E6A3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What it says on the tin</a:t>
            </a:r>
          </a:p>
          <a:p>
            <a:r>
              <a:rPr lang="en-GB" dirty="0"/>
              <a:t>Before we jump the gun: what is Python, what is ML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Original idea for talk: stocks</a:t>
            </a:r>
          </a:p>
          <a:p>
            <a:r>
              <a:rPr lang="en-GB" dirty="0"/>
              <a:t>Many articles claiming to predict stocks</a:t>
            </a:r>
          </a:p>
          <a:p>
            <a:r>
              <a:rPr lang="en-GB" dirty="0"/>
              <a:t>All look good but are statistically garbage</a:t>
            </a:r>
          </a:p>
          <a:p>
            <a:r>
              <a:rPr lang="en-GB" dirty="0"/>
              <a:t>In every case null model performs same or better</a:t>
            </a:r>
          </a:p>
          <a:p>
            <a:r>
              <a:rPr lang="en-GB" dirty="0"/>
              <a:t>Are applications: satellite, twitter analysis</a:t>
            </a:r>
          </a:p>
          <a:p>
            <a:r>
              <a:rPr lang="en-GB" dirty="0"/>
              <a:t>Happy to talk more after but just beware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33424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New challenge</a:t>
            </a:r>
          </a:p>
          <a:p>
            <a:r>
              <a:rPr lang="en-US" dirty="0"/>
              <a:t>5 steps</a:t>
            </a:r>
          </a:p>
          <a:p>
            <a:r>
              <a:rPr lang="en-US" dirty="0"/>
              <a:t>Show code along the way – don’t fear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57902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Package: prewritten functionality </a:t>
            </a:r>
          </a:p>
          <a:p>
            <a:r>
              <a:rPr lang="en-GB" dirty="0"/>
              <a:t>Abstract away complex ideas</a:t>
            </a:r>
          </a:p>
          <a:p>
            <a:r>
              <a:rPr lang="en-GB" dirty="0"/>
              <a:t>Ex: </a:t>
            </a:r>
            <a:r>
              <a:rPr lang="en-GB" dirty="0" err="1"/>
              <a:t>MinMaxScaler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5957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Notice data is anonymised</a:t>
            </a:r>
          </a:p>
          <a:p>
            <a:r>
              <a:rPr lang="en-GB" dirty="0"/>
              <a:t>Column names are probable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28345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85534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22643171"/>
      </p:ext>
    </p:extLst>
  </p:cSld>
  <p:clrMapOvr>
    <a:masterClrMapping/>
  </p:clrMapOvr>
  <p:transition advClick="0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3"/>
          <p:cNvSpPr>
            <a:spLocks noGrp="1"/>
          </p:cNvSpPr>
          <p:nvPr>
            <p:ph type="pic" sz="quarter" idx="50"/>
          </p:nvPr>
        </p:nvSpPr>
        <p:spPr>
          <a:xfrm>
            <a:off x="16059924" y="3033132"/>
            <a:ext cx="5341019" cy="7828156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Picture Placeholder 13"/>
          <p:cNvSpPr>
            <a:spLocks noGrp="1"/>
          </p:cNvSpPr>
          <p:nvPr>
            <p:ph type="pic" sz="quarter" idx="51"/>
          </p:nvPr>
        </p:nvSpPr>
        <p:spPr>
          <a:xfrm>
            <a:off x="9643409" y="3033132"/>
            <a:ext cx="5341019" cy="7828156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9128947"/>
      </p:ext>
    </p:extLst>
  </p:cSld>
  <p:clrMapOvr>
    <a:masterClrMapping/>
  </p:clrMapOvr>
  <p:transition advClick="0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3"/>
          <p:cNvSpPr>
            <a:spLocks noGrp="1"/>
          </p:cNvSpPr>
          <p:nvPr>
            <p:ph type="pic" sz="quarter" idx="41"/>
          </p:nvPr>
        </p:nvSpPr>
        <p:spPr>
          <a:xfrm>
            <a:off x="0" y="0"/>
            <a:ext cx="12154829" cy="1371600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Rectangle 3"/>
          <p:cNvSpPr/>
          <p:nvPr userDrawn="1"/>
        </p:nvSpPr>
        <p:spPr>
          <a:xfrm>
            <a:off x="7850459" y="12578576"/>
            <a:ext cx="8207297" cy="6913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Source Sans Pro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5198811"/>
      </p:ext>
    </p:extLst>
  </p:cSld>
  <p:clrMapOvr>
    <a:masterClrMapping/>
  </p:clrMapOvr>
  <p:transition advClick="0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2623180" y="12333249"/>
            <a:ext cx="2787805" cy="6913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Source Sans Pro Light" charset="0"/>
            </a:endParaRPr>
          </a:p>
        </p:txBody>
      </p:sp>
      <p:sp>
        <p:nvSpPr>
          <p:cNvPr id="17" name="Picture Placeholder 13"/>
          <p:cNvSpPr>
            <a:spLocks noGrp="1"/>
          </p:cNvSpPr>
          <p:nvPr>
            <p:ph type="pic" sz="quarter" idx="41"/>
          </p:nvPr>
        </p:nvSpPr>
        <p:spPr>
          <a:xfrm>
            <a:off x="18335206" y="0"/>
            <a:ext cx="6042444" cy="1371600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8" name="Picture Placeholder 13"/>
          <p:cNvSpPr>
            <a:spLocks noGrp="1"/>
          </p:cNvSpPr>
          <p:nvPr>
            <p:ph type="pic" sz="quarter" idx="42"/>
          </p:nvPr>
        </p:nvSpPr>
        <p:spPr>
          <a:xfrm>
            <a:off x="12188825" y="0"/>
            <a:ext cx="5899899" cy="6713034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9" name="Picture Placeholder 13"/>
          <p:cNvSpPr>
            <a:spLocks noGrp="1"/>
          </p:cNvSpPr>
          <p:nvPr>
            <p:ph type="pic" sz="quarter" idx="43"/>
          </p:nvPr>
        </p:nvSpPr>
        <p:spPr>
          <a:xfrm>
            <a:off x="12188825" y="7002966"/>
            <a:ext cx="5899899" cy="6713034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4608292"/>
      </p:ext>
    </p:extLst>
  </p:cSld>
  <p:clrMapOvr>
    <a:masterClrMapping/>
  </p:clrMapOvr>
  <p:transition advClick="0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rojec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3"/>
          <p:cNvSpPr>
            <a:spLocks noGrp="1"/>
          </p:cNvSpPr>
          <p:nvPr>
            <p:ph type="pic" sz="quarter" idx="26"/>
          </p:nvPr>
        </p:nvSpPr>
        <p:spPr>
          <a:xfrm>
            <a:off x="18150080" y="4951141"/>
            <a:ext cx="3568390" cy="3590693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Picture Placeholder 13"/>
          <p:cNvSpPr>
            <a:spLocks noGrp="1"/>
          </p:cNvSpPr>
          <p:nvPr>
            <p:ph type="pic" sz="quarter" idx="30"/>
          </p:nvPr>
        </p:nvSpPr>
        <p:spPr>
          <a:xfrm>
            <a:off x="18150080" y="8854069"/>
            <a:ext cx="3568390" cy="3590693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Picture Placeholder 13"/>
          <p:cNvSpPr>
            <a:spLocks noGrp="1"/>
          </p:cNvSpPr>
          <p:nvPr>
            <p:ph type="pic" sz="quarter" idx="31"/>
          </p:nvPr>
        </p:nvSpPr>
        <p:spPr>
          <a:xfrm>
            <a:off x="14269454" y="8854069"/>
            <a:ext cx="3568390" cy="3590693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Picture Placeholder 13"/>
          <p:cNvSpPr>
            <a:spLocks noGrp="1"/>
          </p:cNvSpPr>
          <p:nvPr>
            <p:ph type="pic" sz="quarter" idx="32"/>
          </p:nvPr>
        </p:nvSpPr>
        <p:spPr>
          <a:xfrm>
            <a:off x="10411134" y="8854069"/>
            <a:ext cx="3568390" cy="3590693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Picture Placeholder 13"/>
          <p:cNvSpPr>
            <a:spLocks noGrp="1"/>
          </p:cNvSpPr>
          <p:nvPr>
            <p:ph type="pic" sz="quarter" idx="33"/>
          </p:nvPr>
        </p:nvSpPr>
        <p:spPr>
          <a:xfrm>
            <a:off x="2649882" y="8854069"/>
            <a:ext cx="3568390" cy="3590693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13"/>
          <p:cNvSpPr>
            <a:spLocks noGrp="1"/>
          </p:cNvSpPr>
          <p:nvPr>
            <p:ph type="pic" sz="quarter" idx="34"/>
          </p:nvPr>
        </p:nvSpPr>
        <p:spPr>
          <a:xfrm>
            <a:off x="18150080" y="1070517"/>
            <a:ext cx="3568390" cy="3590693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13"/>
          <p:cNvSpPr>
            <a:spLocks noGrp="1"/>
          </p:cNvSpPr>
          <p:nvPr>
            <p:ph type="pic" sz="quarter" idx="35"/>
          </p:nvPr>
        </p:nvSpPr>
        <p:spPr>
          <a:xfrm>
            <a:off x="14269454" y="1070517"/>
            <a:ext cx="3568390" cy="3590693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13"/>
          <p:cNvSpPr>
            <a:spLocks noGrp="1"/>
          </p:cNvSpPr>
          <p:nvPr>
            <p:ph type="pic" sz="quarter" idx="36"/>
          </p:nvPr>
        </p:nvSpPr>
        <p:spPr>
          <a:xfrm>
            <a:off x="10411134" y="1070517"/>
            <a:ext cx="3568390" cy="3590693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37"/>
          </p:nvPr>
        </p:nvSpPr>
        <p:spPr>
          <a:xfrm>
            <a:off x="2649882" y="1070517"/>
            <a:ext cx="3568390" cy="3590693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13"/>
          <p:cNvSpPr>
            <a:spLocks noGrp="1"/>
          </p:cNvSpPr>
          <p:nvPr>
            <p:ph type="pic" sz="quarter" idx="29"/>
          </p:nvPr>
        </p:nvSpPr>
        <p:spPr>
          <a:xfrm>
            <a:off x="2649882" y="4951141"/>
            <a:ext cx="3568390" cy="3590693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13"/>
          <p:cNvSpPr>
            <a:spLocks noGrp="1"/>
          </p:cNvSpPr>
          <p:nvPr>
            <p:ph type="pic" sz="quarter" idx="38"/>
          </p:nvPr>
        </p:nvSpPr>
        <p:spPr>
          <a:xfrm>
            <a:off x="6530508" y="8854069"/>
            <a:ext cx="3568390" cy="3590693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13"/>
          <p:cNvSpPr>
            <a:spLocks noGrp="1"/>
          </p:cNvSpPr>
          <p:nvPr>
            <p:ph type="pic" sz="quarter" idx="39"/>
          </p:nvPr>
        </p:nvSpPr>
        <p:spPr>
          <a:xfrm>
            <a:off x="6530508" y="1070517"/>
            <a:ext cx="3568390" cy="3590693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292453"/>
      </p:ext>
    </p:extLst>
  </p:cSld>
  <p:clrMapOvr>
    <a:masterClrMapping/>
  </p:clrMapOvr>
  <p:transition advClick="0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ll about my jo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8876370" y="0"/>
            <a:ext cx="15501279" cy="1371600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42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Source Sans Pro Light" charset="0"/>
                <a:ea typeface="Source Sans Pro Light" charset="0"/>
                <a:cs typeface="Source Sans Pro Light" charset="0"/>
              </a:defRPr>
            </a:lvl1pPr>
          </a:lstStyle>
          <a:p>
            <a:endParaRPr lang="en-US" dirty="0"/>
          </a:p>
        </p:txBody>
      </p:sp>
      <p:sp>
        <p:nvSpPr>
          <p:cNvPr id="5" name="Picture Placeholder 28"/>
          <p:cNvSpPr>
            <a:spLocks noGrp="1"/>
          </p:cNvSpPr>
          <p:nvPr>
            <p:ph type="pic" sz="quarter" idx="46"/>
          </p:nvPr>
        </p:nvSpPr>
        <p:spPr>
          <a:xfrm>
            <a:off x="2899314" y="1674798"/>
            <a:ext cx="3058805" cy="3548216"/>
          </a:xfrm>
          <a:custGeom>
            <a:avLst/>
            <a:gdLst>
              <a:gd name="connsiteX0" fmla="*/ 2147390 w 4294779"/>
              <a:gd name="connsiteY0" fmla="*/ 0 h 4981947"/>
              <a:gd name="connsiteX1" fmla="*/ 4294779 w 4294779"/>
              <a:gd name="connsiteY1" fmla="*/ 1073695 h 4981947"/>
              <a:gd name="connsiteX2" fmla="*/ 4294779 w 4294779"/>
              <a:gd name="connsiteY2" fmla="*/ 3908252 h 4981947"/>
              <a:gd name="connsiteX3" fmla="*/ 2147390 w 4294779"/>
              <a:gd name="connsiteY3" fmla="*/ 4981947 h 4981947"/>
              <a:gd name="connsiteX4" fmla="*/ 0 w 4294779"/>
              <a:gd name="connsiteY4" fmla="*/ 3908252 h 4981947"/>
              <a:gd name="connsiteX5" fmla="*/ 0 w 4294779"/>
              <a:gd name="connsiteY5" fmla="*/ 1073695 h 4981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94779" h="4981947">
                <a:moveTo>
                  <a:pt x="2147390" y="0"/>
                </a:moveTo>
                <a:lnTo>
                  <a:pt x="4294779" y="1073695"/>
                </a:lnTo>
                <a:lnTo>
                  <a:pt x="4294779" y="3908252"/>
                </a:lnTo>
                <a:lnTo>
                  <a:pt x="2147390" y="4981947"/>
                </a:lnTo>
                <a:lnTo>
                  <a:pt x="0" y="3908252"/>
                </a:lnTo>
                <a:lnTo>
                  <a:pt x="0" y="1073695"/>
                </a:lnTo>
                <a:close/>
              </a:path>
            </a:pathLst>
          </a:custGeom>
          <a:effectLst/>
        </p:spPr>
        <p:txBody>
          <a:bodyPr wrap="square">
            <a:no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480604"/>
      </p:ext>
    </p:extLst>
  </p:cSld>
  <p:clrMapOvr>
    <a:masterClrMapping/>
  </p:clrMapOvr>
  <p:transition advClick="0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ig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9077093" y="12489366"/>
            <a:ext cx="6579219" cy="78058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Source Sans Pro Light" charset="0"/>
            </a:endParaRPr>
          </a:p>
        </p:txBody>
      </p:sp>
      <p:sp>
        <p:nvSpPr>
          <p:cNvPr id="3" name="Picture Placeholder 13"/>
          <p:cNvSpPr>
            <a:spLocks noGrp="1"/>
          </p:cNvSpPr>
          <p:nvPr>
            <p:ph type="pic" sz="quarter" idx="60"/>
          </p:nvPr>
        </p:nvSpPr>
        <p:spPr>
          <a:xfrm>
            <a:off x="-9015" y="0"/>
            <a:ext cx="24386666" cy="1371600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4444564"/>
      </p:ext>
    </p:extLst>
  </p:cSld>
  <p:clrMapOvr>
    <a:masterClrMapping/>
  </p:clrMapOvr>
  <p:transition advClick="0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lacehol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7518400"/>
            <a:ext cx="8006576" cy="61976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3" name="Picture Placeholder 8"/>
          <p:cNvSpPr>
            <a:spLocks noGrp="1"/>
          </p:cNvSpPr>
          <p:nvPr>
            <p:ph type="pic" sz="quarter" idx="11"/>
          </p:nvPr>
        </p:nvSpPr>
        <p:spPr>
          <a:xfrm>
            <a:off x="8191662" y="7518400"/>
            <a:ext cx="7986294" cy="61976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4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16363042" y="7518400"/>
            <a:ext cx="8014608" cy="61976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77518"/>
      </p:ext>
    </p:extLst>
  </p:cSld>
  <p:clrMapOvr>
    <a:masterClrMapping/>
  </p:clrMapOvr>
  <p:transition advClick="0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22848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13" r:id="rId1"/>
    <p:sldLayoutId id="2147483991" r:id="rId2"/>
    <p:sldLayoutId id="2147483981" r:id="rId3"/>
    <p:sldLayoutId id="2147483982" r:id="rId4"/>
    <p:sldLayoutId id="2147484006" r:id="rId5"/>
    <p:sldLayoutId id="2147484112" r:id="rId6"/>
    <p:sldLayoutId id="2147484119" r:id="rId7"/>
    <p:sldLayoutId id="2147484123" r:id="rId8"/>
  </p:sldLayoutIdLst>
  <p:transition advClick="0">
    <p:push dir="u"/>
  </p:transition>
  <p:hf hdr="0" ftr="0" dt="0"/>
  <p:txStyles>
    <p:titleStyle>
      <a:lvl1pPr algn="l" defTabSz="1828434" rtl="0" eaLnBrk="1" latinLnBrk="0" hangingPunct="1">
        <a:lnSpc>
          <a:spcPct val="90000"/>
        </a:lnSpc>
        <a:spcBef>
          <a:spcPct val="0"/>
        </a:spcBef>
        <a:buNone/>
        <a:defRPr lang="en-US" sz="4400" kern="1200">
          <a:solidFill>
            <a:schemeClr val="tx1"/>
          </a:solidFill>
          <a:latin typeface="Montserrat Hairline" charset="0"/>
          <a:ea typeface="Montserrat Hairline" charset="0"/>
          <a:cs typeface="Montserrat Hairline" charset="0"/>
        </a:defRPr>
      </a:lvl1pPr>
    </p:titleStyle>
    <p:bodyStyle>
      <a:lvl1pPr marL="457109" indent="-457109" algn="l" defTabSz="1828434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lang="en-US" sz="3600" kern="1200" dirty="0" smtClean="0">
          <a:solidFill>
            <a:schemeClr val="tx1"/>
          </a:solidFill>
          <a:effectLst/>
          <a:latin typeface="Montserrat Hairline" charset="0"/>
          <a:ea typeface="Montserrat Hairline" charset="0"/>
          <a:cs typeface="Montserrat Hairline" charset="0"/>
        </a:defRPr>
      </a:lvl1pPr>
      <a:lvl2pPr marL="1371326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2800" kern="1200" dirty="0" smtClean="0">
          <a:solidFill>
            <a:schemeClr val="tx1"/>
          </a:solidFill>
          <a:effectLst/>
          <a:latin typeface="Montserrat Hairline" charset="0"/>
          <a:ea typeface="Montserrat Hairline" charset="0"/>
          <a:cs typeface="Montserrat Hairline" charset="0"/>
        </a:defRPr>
      </a:lvl2pPr>
      <a:lvl3pPr marL="2285543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2400" kern="1200" dirty="0" smtClean="0">
          <a:solidFill>
            <a:schemeClr val="tx1"/>
          </a:solidFill>
          <a:effectLst/>
          <a:latin typeface="Montserrat Hairline" charset="0"/>
          <a:ea typeface="Montserrat Hairline" charset="0"/>
          <a:cs typeface="Montserrat Hairline" charset="0"/>
        </a:defRPr>
      </a:lvl3pPr>
      <a:lvl4pPr marL="3199760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2000" kern="1200" dirty="0" smtClean="0">
          <a:solidFill>
            <a:schemeClr val="tx1"/>
          </a:solidFill>
          <a:effectLst/>
          <a:latin typeface="Montserrat Hairline" charset="0"/>
          <a:ea typeface="Montserrat Hairline" charset="0"/>
          <a:cs typeface="Montserrat Hairline" charset="0"/>
        </a:defRPr>
      </a:lvl4pPr>
      <a:lvl5pPr marL="4113977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2000" kern="1200" dirty="0">
          <a:solidFill>
            <a:schemeClr val="tx1"/>
          </a:solidFill>
          <a:effectLst/>
          <a:latin typeface="Montserrat Hairline" charset="0"/>
          <a:ea typeface="Montserrat Hairline" charset="0"/>
          <a:cs typeface="Montserrat Hairline" charset="0"/>
        </a:defRPr>
      </a:lvl5pPr>
      <a:lvl6pPr marL="5028194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2411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6628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0846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217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434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2651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6868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086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5303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399520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3737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2.jpeg"/><Relationship Id="rId5" Type="http://schemas.openxmlformats.org/officeDocument/2006/relationships/image" Target="../media/image31.PNG"/><Relationship Id="rId4" Type="http://schemas.openxmlformats.org/officeDocument/2006/relationships/image" Target="../media/image30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hyperlink" Target="https://www.ttested.com/wall-of-music/" TargetMode="External"/><Relationship Id="rId18" Type="http://schemas.openxmlformats.org/officeDocument/2006/relationships/image" Target="../media/image45.png"/><Relationship Id="rId3" Type="http://schemas.openxmlformats.org/officeDocument/2006/relationships/image" Target="../media/image36.png"/><Relationship Id="rId21" Type="http://schemas.openxmlformats.org/officeDocument/2006/relationships/hyperlink" Target="https://www.ttested.com/guide-to-love/" TargetMode="External"/><Relationship Id="rId7" Type="http://schemas.openxmlformats.org/officeDocument/2006/relationships/hyperlink" Target="https://www.ttested.com/t9-layout/" TargetMode="External"/><Relationship Id="rId12" Type="http://schemas.openxmlformats.org/officeDocument/2006/relationships/image" Target="../media/image42.png"/><Relationship Id="rId17" Type="http://schemas.openxmlformats.org/officeDocument/2006/relationships/hyperlink" Target="https://www.ttested.com/parametric-snowflakes/" TargetMode="External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44.png"/><Relationship Id="rId20" Type="http://schemas.openxmlformats.org/officeDocument/2006/relationships/image" Target="../media/image4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9.PNG"/><Relationship Id="rId11" Type="http://schemas.openxmlformats.org/officeDocument/2006/relationships/hyperlink" Target="https://www.ttested.com/guide-to-darts/" TargetMode="External"/><Relationship Id="rId5" Type="http://schemas.openxmlformats.org/officeDocument/2006/relationships/image" Target="../media/image38.png"/><Relationship Id="rId15" Type="http://schemas.openxmlformats.org/officeDocument/2006/relationships/hyperlink" Target="https://www.ttested.com/pymetrics-reenvisioned/" TargetMode="External"/><Relationship Id="rId10" Type="http://schemas.openxmlformats.org/officeDocument/2006/relationships/image" Target="../media/image41.png"/><Relationship Id="rId19" Type="http://schemas.openxmlformats.org/officeDocument/2006/relationships/hyperlink" Target="https://www.ttested.com/coding-up-christmas/" TargetMode="External"/><Relationship Id="rId4" Type="http://schemas.openxmlformats.org/officeDocument/2006/relationships/image" Target="../media/image37.PNG"/><Relationship Id="rId9" Type="http://schemas.openxmlformats.org/officeDocument/2006/relationships/hyperlink" Target="https://www.ttested.com/letter-distributions/" TargetMode="External"/><Relationship Id="rId14" Type="http://schemas.openxmlformats.org/officeDocument/2006/relationships/image" Target="../media/image43.jpeg"/><Relationship Id="rId22" Type="http://schemas.openxmlformats.org/officeDocument/2006/relationships/image" Target="../media/image4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svg"/><Relationship Id="rId13" Type="http://schemas.openxmlformats.org/officeDocument/2006/relationships/image" Target="../media/image58.jpe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12" Type="http://schemas.openxmlformats.org/officeDocument/2006/relationships/image" Target="../media/image57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1.svg"/><Relationship Id="rId11" Type="http://schemas.openxmlformats.org/officeDocument/2006/relationships/image" Target="../media/image56.jpeg"/><Relationship Id="rId5" Type="http://schemas.openxmlformats.org/officeDocument/2006/relationships/image" Target="../media/image50.png"/><Relationship Id="rId10" Type="http://schemas.openxmlformats.org/officeDocument/2006/relationships/image" Target="../media/image55.jpeg"/><Relationship Id="rId4" Type="http://schemas.openxmlformats.org/officeDocument/2006/relationships/image" Target="../media/image49.svg"/><Relationship Id="rId9" Type="http://schemas.openxmlformats.org/officeDocument/2006/relationships/image" Target="../media/image54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ttested.com/sorting-algorithm-visualisation/" TargetMode="External"/><Relationship Id="rId3" Type="http://schemas.openxmlformats.org/officeDocument/2006/relationships/hyperlink" Target="https://www.ttested.com/" TargetMode="External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hyperlink" Target="https://github.com/THargreaves/introtothetidyverse" TargetMode="External"/><Relationship Id="rId4" Type="http://schemas.openxmlformats.org/officeDocument/2006/relationships/hyperlink" Target="https://github.com/THargreaves/practical-python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BF91131F-7CD5-4581-BE4F-4ADD626493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5955" y="3101678"/>
            <a:ext cx="2145336" cy="2141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6367783" y="5934456"/>
            <a:ext cx="11691341" cy="2141612"/>
          </a:xfrm>
          <a:prstGeom prst="rect">
            <a:avLst/>
          </a:prstGeom>
          <a:noFill/>
        </p:spPr>
        <p:txBody>
          <a:bodyPr wrap="none" lIns="365760" tIns="0" rIns="0" bIns="0" rtlCol="0">
            <a:spAutoFit/>
          </a:bodyPr>
          <a:lstStyle/>
          <a:p>
            <a:pPr algn="ctr">
              <a:lnSpc>
                <a:spcPts val="16700"/>
              </a:lnSpc>
            </a:pPr>
            <a:r>
              <a:rPr lang="en-US" sz="16000" spc="3000" dirty="0">
                <a:solidFill>
                  <a:srgbClr val="3571A3"/>
                </a:solidFill>
                <a:latin typeface="Montserrat" charset="0"/>
                <a:ea typeface="Montserrat" charset="0"/>
                <a:cs typeface="Montserrat" charset="0"/>
              </a:rPr>
              <a:t>PYTH</a:t>
            </a:r>
            <a:r>
              <a:rPr lang="en-US" sz="16000" spc="3000" dirty="0">
                <a:solidFill>
                  <a:srgbClr val="FED042"/>
                </a:solidFill>
                <a:latin typeface="Montserrat" charset="0"/>
                <a:ea typeface="Montserrat" charset="0"/>
                <a:cs typeface="Montserrat" charset="0"/>
              </a:rPr>
              <a:t>ON</a:t>
            </a:r>
            <a:endParaRPr lang="en-US" sz="16000" spc="3000" dirty="0">
              <a:solidFill>
                <a:schemeClr val="accent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20" name="Rectangle 19"/>
          <p:cNvSpPr>
            <a:spLocks/>
          </p:cNvSpPr>
          <p:nvPr/>
        </p:nvSpPr>
        <p:spPr bwMode="auto">
          <a:xfrm>
            <a:off x="7544124" y="8057256"/>
            <a:ext cx="9289402" cy="8021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anchor="ctr" anchorCtr="0">
            <a:spAutoFit/>
          </a:bodyPr>
          <a:lstStyle/>
          <a:p>
            <a:pPr algn="ctr" defTabSz="4572000">
              <a:lnSpc>
                <a:spcPts val="7400"/>
              </a:lnSpc>
            </a:pPr>
            <a:r>
              <a:rPr lang="en-US" sz="3000" spc="1800" dirty="0">
                <a:solidFill>
                  <a:schemeClr val="tx1">
                    <a:lumMod val="75000"/>
                  </a:schemeClr>
                </a:solidFill>
                <a:latin typeface="Montserrat Light" charset="0"/>
                <a:ea typeface="Montserrat Light" charset="0"/>
                <a:cs typeface="Montserrat Light" charset="0"/>
                <a:sym typeface="Bebas Neue" charset="0"/>
              </a:rPr>
              <a:t>AND A PIECE OF PAPER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92F61C0-8B01-470D-A231-6443889F7714}"/>
              </a:ext>
            </a:extLst>
          </p:cNvPr>
          <p:cNvSpPr>
            <a:spLocks/>
          </p:cNvSpPr>
          <p:nvPr/>
        </p:nvSpPr>
        <p:spPr bwMode="auto">
          <a:xfrm>
            <a:off x="10511071" y="9116429"/>
            <a:ext cx="3404779" cy="8081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anchor="ctr" anchorCtr="0">
            <a:spAutoFit/>
          </a:bodyPr>
          <a:lstStyle/>
          <a:p>
            <a:pPr algn="ctr" defTabSz="4572000">
              <a:lnSpc>
                <a:spcPts val="7400"/>
              </a:lnSpc>
            </a:pPr>
            <a:r>
              <a:rPr lang="en-US" sz="3200" dirty="0">
                <a:latin typeface="Montserrat Alternates SemiBold" panose="00000700000000000000" pitchFamily="50" charset="0"/>
                <a:sym typeface="Bebas Neue" charset="0"/>
              </a:rPr>
              <a:t>Tim Hargreaves</a:t>
            </a:r>
          </a:p>
        </p:txBody>
      </p:sp>
    </p:spTree>
    <p:extLst>
      <p:ext uri="{BB962C8B-B14F-4D97-AF65-F5344CB8AC3E}">
        <p14:creationId xmlns:p14="http://schemas.microsoft.com/office/powerpoint/2010/main" val="3172709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8723C261-3107-480D-A5D1-E80AA8FF7CE6}"/>
              </a:ext>
            </a:extLst>
          </p:cNvPr>
          <p:cNvGrpSpPr/>
          <p:nvPr/>
        </p:nvGrpSpPr>
        <p:grpSpPr>
          <a:xfrm>
            <a:off x="13214327" y="7965914"/>
            <a:ext cx="9372600" cy="2000250"/>
            <a:chOff x="13214327" y="7965914"/>
            <a:chExt cx="9372600" cy="200025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A60F43E5-ABEA-464C-862F-670DB773D9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214327" y="7965914"/>
              <a:ext cx="9372600" cy="2000250"/>
            </a:xfrm>
            <a:prstGeom prst="rect">
              <a:avLst/>
            </a:prstGeom>
            <a:ln>
              <a:solidFill>
                <a:srgbClr val="2E2E35"/>
              </a:solidFill>
            </a:ln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C0F388A-E33E-4518-BE29-7077864A2E52}"/>
                </a:ext>
              </a:extLst>
            </p:cNvPr>
            <p:cNvSpPr/>
            <p:nvPr/>
          </p:nvSpPr>
          <p:spPr>
            <a:xfrm>
              <a:off x="18752820" y="9248775"/>
              <a:ext cx="2186940" cy="333375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85975053-DC68-4C74-B55D-F7408AC280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80497" t="58017" r="17262" b="16982"/>
            <a:stretch/>
          </p:blipFill>
          <p:spPr>
            <a:xfrm>
              <a:off x="18717577" y="9126442"/>
              <a:ext cx="210069" cy="500078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7" name="TextBox 6"/>
          <p:cNvSpPr txBox="1"/>
          <p:nvPr/>
        </p:nvSpPr>
        <p:spPr>
          <a:xfrm>
            <a:off x="9404038" y="1150575"/>
            <a:ext cx="5601213" cy="1002839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>
              <a:lnSpc>
                <a:spcPts val="7060"/>
              </a:lnSpc>
            </a:pPr>
            <a:r>
              <a:rPr lang="en-US" sz="6000" b="1" spc="2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Clean (cont.)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11048135" y="2446904"/>
            <a:ext cx="228138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EB6D2329-157C-4B0A-910C-DB094E1EC151}"/>
              </a:ext>
            </a:extLst>
          </p:cNvPr>
          <p:cNvSpPr/>
          <p:nvPr/>
        </p:nvSpPr>
        <p:spPr>
          <a:xfrm>
            <a:off x="0" y="13199165"/>
            <a:ext cx="4878000" cy="516835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D9784F1-7A5F-47B5-9497-5DAC6F0DCED3}"/>
              </a:ext>
            </a:extLst>
          </p:cNvPr>
          <p:cNvSpPr txBox="1"/>
          <p:nvPr/>
        </p:nvSpPr>
        <p:spPr>
          <a:xfrm>
            <a:off x="3459022" y="12856406"/>
            <a:ext cx="1418978" cy="859594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r">
              <a:lnSpc>
                <a:spcPts val="7060"/>
              </a:lnSpc>
            </a:pPr>
            <a:r>
              <a:rPr lang="en-US" sz="2800" b="1" spc="200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Setup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2C8DEB1-F996-4CD4-A0C7-88FC5ABE6B61}"/>
              </a:ext>
            </a:extLst>
          </p:cNvPr>
          <p:cNvSpPr/>
          <p:nvPr/>
        </p:nvSpPr>
        <p:spPr>
          <a:xfrm>
            <a:off x="4878000" y="13199165"/>
            <a:ext cx="4878000" cy="51683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A294F4-B5E0-469B-A30F-7FD95521B2A0}"/>
              </a:ext>
            </a:extLst>
          </p:cNvPr>
          <p:cNvSpPr txBox="1"/>
          <p:nvPr/>
        </p:nvSpPr>
        <p:spPr>
          <a:xfrm>
            <a:off x="8128630" y="12856406"/>
            <a:ext cx="1627370" cy="859594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r">
              <a:lnSpc>
                <a:spcPts val="7060"/>
              </a:lnSpc>
            </a:pPr>
            <a:r>
              <a:rPr lang="en-US" sz="2800" b="1" spc="200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Import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F55BB75-C413-41C9-A77A-CD0CCF641A56}"/>
              </a:ext>
            </a:extLst>
          </p:cNvPr>
          <p:cNvSpPr txBox="1"/>
          <p:nvPr/>
        </p:nvSpPr>
        <p:spPr>
          <a:xfrm>
            <a:off x="13984009" y="4073368"/>
            <a:ext cx="7833235" cy="1913344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>
              <a:lnSpc>
                <a:spcPts val="7060"/>
              </a:lnSpc>
            </a:pPr>
            <a:r>
              <a:rPr lang="en-US" sz="6000" b="1" i="1" spc="200" dirty="0">
                <a:solidFill>
                  <a:schemeClr val="tx2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  <a:cs typeface="Montserrat" charset="0"/>
              </a:rPr>
              <a:t>‘Encode’ categories</a:t>
            </a:r>
          </a:p>
          <a:p>
            <a:pPr algn="ctr">
              <a:lnSpc>
                <a:spcPts val="7060"/>
              </a:lnSpc>
            </a:pPr>
            <a:r>
              <a:rPr lang="en-US" sz="6000" b="1" i="1" spc="200" dirty="0">
                <a:solidFill>
                  <a:schemeClr val="tx2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  <a:cs typeface="Montserrat" charset="0"/>
              </a:rPr>
              <a:t>‘</a:t>
            </a:r>
            <a:r>
              <a:rPr lang="en-US" sz="6000" b="1" i="1" spc="200" dirty="0" err="1">
                <a:solidFill>
                  <a:schemeClr val="tx2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  <a:cs typeface="Montserrat" charset="0"/>
              </a:rPr>
              <a:t>Normalise</a:t>
            </a:r>
            <a:r>
              <a:rPr lang="en-US" sz="6000" b="1" i="1" spc="200" dirty="0">
                <a:solidFill>
                  <a:schemeClr val="tx2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  <a:cs typeface="Montserrat" charset="0"/>
              </a:rPr>
              <a:t>’ predictors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4A19D1-B1CB-40BA-9102-56ACD6ACA369}"/>
              </a:ext>
            </a:extLst>
          </p:cNvPr>
          <p:cNvSpPr/>
          <p:nvPr/>
        </p:nvSpPr>
        <p:spPr>
          <a:xfrm>
            <a:off x="9743652" y="13199165"/>
            <a:ext cx="2440800" cy="516835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EB27341-75B8-4922-8BE3-DE538BE08D85}"/>
              </a:ext>
            </a:extLst>
          </p:cNvPr>
          <p:cNvSpPr txBox="1"/>
          <p:nvPr/>
        </p:nvSpPr>
        <p:spPr>
          <a:xfrm>
            <a:off x="10781319" y="12856406"/>
            <a:ext cx="1378904" cy="859594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r">
              <a:lnSpc>
                <a:spcPts val="7060"/>
              </a:lnSpc>
            </a:pPr>
            <a:r>
              <a:rPr lang="en-US" sz="2800" b="1" spc="200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Clean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0F506A08-54C6-4ADA-907A-B59F66E08206}"/>
              </a:ext>
            </a:extLst>
          </p:cNvPr>
          <p:cNvSpPr/>
          <p:nvPr/>
        </p:nvSpPr>
        <p:spPr>
          <a:xfrm>
            <a:off x="21586825" y="8068119"/>
            <a:ext cx="900000" cy="898073"/>
          </a:xfrm>
          <a:prstGeom prst="ellipse">
            <a:avLst/>
          </a:prstGeom>
          <a:solidFill>
            <a:srgbClr val="3571A3"/>
          </a:solidFill>
          <a:ln w="38100">
            <a:solidFill>
              <a:srgbClr val="2E2E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3657D28-F471-4323-8E93-FE46F3E233D7}"/>
              </a:ext>
            </a:extLst>
          </p:cNvPr>
          <p:cNvSpPr/>
          <p:nvPr/>
        </p:nvSpPr>
        <p:spPr>
          <a:xfrm>
            <a:off x="12180674" y="13199165"/>
            <a:ext cx="2440800" cy="516835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BD80E08-A5E8-4662-9E92-749475352E08}"/>
              </a:ext>
            </a:extLst>
          </p:cNvPr>
          <p:cNvSpPr txBox="1"/>
          <p:nvPr/>
        </p:nvSpPr>
        <p:spPr>
          <a:xfrm>
            <a:off x="13230867" y="12856406"/>
            <a:ext cx="1378904" cy="859594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r">
              <a:lnSpc>
                <a:spcPts val="7060"/>
              </a:lnSpc>
            </a:pPr>
            <a:r>
              <a:rPr lang="en-US" sz="2800" b="1" spc="200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Clean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4C22CA1-DD8F-49C1-801C-BCA5C9FEDC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46554" y="10811139"/>
            <a:ext cx="5629275" cy="771525"/>
          </a:xfrm>
          <a:prstGeom prst="rect">
            <a:avLst/>
          </a:prstGeom>
          <a:ln>
            <a:solidFill>
              <a:srgbClr val="2E2E35"/>
            </a:solidFill>
          </a:ln>
        </p:spPr>
      </p:pic>
      <p:sp>
        <p:nvSpPr>
          <p:cNvPr id="30" name="Oval 29">
            <a:extLst>
              <a:ext uri="{FF2B5EF4-FFF2-40B4-BE49-F238E27FC236}">
                <a16:creationId xmlns:a16="http://schemas.microsoft.com/office/drawing/2014/main" id="{628AC4AA-0D5A-4F9F-89AC-5D2EA295C224}"/>
              </a:ext>
            </a:extLst>
          </p:cNvPr>
          <p:cNvSpPr/>
          <p:nvPr/>
        </p:nvSpPr>
        <p:spPr>
          <a:xfrm>
            <a:off x="19625829" y="10164047"/>
            <a:ext cx="900000" cy="898073"/>
          </a:xfrm>
          <a:prstGeom prst="ellipse">
            <a:avLst/>
          </a:prstGeom>
          <a:solidFill>
            <a:srgbClr val="3571A3"/>
          </a:solidFill>
          <a:ln w="38100">
            <a:solidFill>
              <a:srgbClr val="2E2E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2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E1B755C-E51F-4758-8292-771F6E0934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67550" y="3600092"/>
            <a:ext cx="2714625" cy="199072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5C158A8-D5F4-4D9E-9526-EF238A2373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45550" y="3629096"/>
            <a:ext cx="5257800" cy="1943100"/>
          </a:xfrm>
          <a:prstGeom prst="rect">
            <a:avLst/>
          </a:prstGeom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A6E29EF-5E3D-4343-BAD8-6335C80B7AED}"/>
              </a:ext>
            </a:extLst>
          </p:cNvPr>
          <p:cNvCxnSpPr>
            <a:cxnSpLocks/>
            <a:stCxn id="15" idx="3"/>
            <a:endCxn id="16" idx="1"/>
          </p:cNvCxnSpPr>
          <p:nvPr/>
        </p:nvCxnSpPr>
        <p:spPr>
          <a:xfrm>
            <a:off x="4982175" y="4595455"/>
            <a:ext cx="2163375" cy="5191"/>
          </a:xfrm>
          <a:prstGeom prst="straightConnector1">
            <a:avLst/>
          </a:prstGeom>
          <a:ln w="76200">
            <a:solidFill>
              <a:srgbClr val="3571A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>
            <a:extLst>
              <a:ext uri="{FF2B5EF4-FFF2-40B4-BE49-F238E27FC236}">
                <a16:creationId xmlns:a16="http://schemas.microsoft.com/office/drawing/2014/main" id="{C5B80F8E-8C8A-4B9B-B464-ADA38B9455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13216" y="6670274"/>
            <a:ext cx="6607017" cy="4243738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8944F5F6-4616-4F87-A4A0-7FE0A35E568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30754" y="8693196"/>
            <a:ext cx="5872596" cy="3839774"/>
          </a:xfrm>
          <a:prstGeom prst="rect">
            <a:avLst/>
          </a:prstGeom>
        </p:spPr>
      </p:pic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2A60EA54-D735-42BE-BDD3-580DACD4B76F}"/>
              </a:ext>
            </a:extLst>
          </p:cNvPr>
          <p:cNvCxnSpPr>
            <a:cxnSpLocks/>
          </p:cNvCxnSpPr>
          <p:nvPr/>
        </p:nvCxnSpPr>
        <p:spPr>
          <a:xfrm>
            <a:off x="6248400" y="9201150"/>
            <a:ext cx="1183813" cy="784064"/>
          </a:xfrm>
          <a:prstGeom prst="straightConnector1">
            <a:avLst/>
          </a:prstGeom>
          <a:ln w="76200">
            <a:solidFill>
              <a:srgbClr val="3571A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7076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9CF8C1A7-D5AC-4184-AEC1-BCC47149592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8793"/>
          <a:stretch/>
        </p:blipFill>
        <p:spPr>
          <a:xfrm>
            <a:off x="14299242" y="3028327"/>
            <a:ext cx="7791450" cy="9475116"/>
          </a:xfrm>
          <a:prstGeom prst="rect">
            <a:avLst/>
          </a:prstGeom>
        </p:spPr>
      </p:pic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E00476AE-5B9F-40D1-9E37-8939C3EBBC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792" y="5234423"/>
            <a:ext cx="9392961" cy="3057952"/>
          </a:xfrm>
          <a:prstGeom prst="rect">
            <a:avLst/>
          </a:prstGeom>
          <a:ln>
            <a:solidFill>
              <a:srgbClr val="2E2E35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10992614" y="1150575"/>
            <a:ext cx="2424062" cy="1002839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>
              <a:lnSpc>
                <a:spcPts val="7060"/>
              </a:lnSpc>
            </a:pPr>
            <a:r>
              <a:rPr lang="en-US" sz="6000" b="1" spc="2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Build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11048135" y="2446904"/>
            <a:ext cx="228138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EB6D2329-157C-4B0A-910C-DB094E1EC151}"/>
              </a:ext>
            </a:extLst>
          </p:cNvPr>
          <p:cNvSpPr/>
          <p:nvPr/>
        </p:nvSpPr>
        <p:spPr>
          <a:xfrm>
            <a:off x="0" y="13199165"/>
            <a:ext cx="4878000" cy="516835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D9784F1-7A5F-47B5-9497-5DAC6F0DCED3}"/>
              </a:ext>
            </a:extLst>
          </p:cNvPr>
          <p:cNvSpPr txBox="1"/>
          <p:nvPr/>
        </p:nvSpPr>
        <p:spPr>
          <a:xfrm>
            <a:off x="3459022" y="12856406"/>
            <a:ext cx="1418978" cy="859594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r">
              <a:lnSpc>
                <a:spcPts val="7060"/>
              </a:lnSpc>
            </a:pPr>
            <a:r>
              <a:rPr lang="en-US" sz="2800" b="1" spc="200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Setup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2C8DEB1-F996-4CD4-A0C7-88FC5ABE6B61}"/>
              </a:ext>
            </a:extLst>
          </p:cNvPr>
          <p:cNvSpPr/>
          <p:nvPr/>
        </p:nvSpPr>
        <p:spPr>
          <a:xfrm>
            <a:off x="4878000" y="13199165"/>
            <a:ext cx="4878000" cy="51683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A294F4-B5E0-469B-A30F-7FD95521B2A0}"/>
              </a:ext>
            </a:extLst>
          </p:cNvPr>
          <p:cNvSpPr txBox="1"/>
          <p:nvPr/>
        </p:nvSpPr>
        <p:spPr>
          <a:xfrm>
            <a:off x="8128630" y="12856406"/>
            <a:ext cx="1627370" cy="859594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r">
              <a:lnSpc>
                <a:spcPts val="7060"/>
              </a:lnSpc>
            </a:pPr>
            <a:r>
              <a:rPr lang="en-US" sz="2800" b="1" spc="200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Import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F55BB75-C413-41C9-A77A-CD0CCF641A56}"/>
              </a:ext>
            </a:extLst>
          </p:cNvPr>
          <p:cNvSpPr txBox="1"/>
          <p:nvPr/>
        </p:nvSpPr>
        <p:spPr>
          <a:xfrm>
            <a:off x="3823088" y="2870247"/>
            <a:ext cx="5622373" cy="1913344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>
              <a:lnSpc>
                <a:spcPts val="7060"/>
              </a:lnSpc>
            </a:pPr>
            <a:r>
              <a:rPr lang="en-US" sz="6000" b="1" i="1" spc="200" dirty="0">
                <a:solidFill>
                  <a:schemeClr val="tx2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  <a:cs typeface="Montserrat" charset="0"/>
              </a:rPr>
              <a:t>Design a neural</a:t>
            </a:r>
          </a:p>
          <a:p>
            <a:pPr algn="ctr">
              <a:lnSpc>
                <a:spcPts val="7060"/>
              </a:lnSpc>
            </a:pPr>
            <a:r>
              <a:rPr lang="en-US" sz="6000" b="1" i="1" spc="200" dirty="0">
                <a:solidFill>
                  <a:schemeClr val="tx2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  <a:cs typeface="Montserrat" charset="0"/>
              </a:rPr>
              <a:t>network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4A19D1-B1CB-40BA-9102-56ACD6ACA369}"/>
              </a:ext>
            </a:extLst>
          </p:cNvPr>
          <p:cNvSpPr/>
          <p:nvPr/>
        </p:nvSpPr>
        <p:spPr>
          <a:xfrm>
            <a:off x="9743652" y="13199165"/>
            <a:ext cx="2440800" cy="516835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0F506A08-54C6-4ADA-907A-B59F66E08206}"/>
              </a:ext>
            </a:extLst>
          </p:cNvPr>
          <p:cNvSpPr/>
          <p:nvPr/>
        </p:nvSpPr>
        <p:spPr>
          <a:xfrm>
            <a:off x="10319585" y="5356352"/>
            <a:ext cx="900000" cy="898073"/>
          </a:xfrm>
          <a:prstGeom prst="ellipse">
            <a:avLst/>
          </a:prstGeom>
          <a:solidFill>
            <a:srgbClr val="3571A3"/>
          </a:solidFill>
          <a:ln w="38100">
            <a:solidFill>
              <a:srgbClr val="2E2E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9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3657D28-F471-4323-8E93-FE46F3E233D7}"/>
              </a:ext>
            </a:extLst>
          </p:cNvPr>
          <p:cNvSpPr/>
          <p:nvPr/>
        </p:nvSpPr>
        <p:spPr>
          <a:xfrm>
            <a:off x="12180500" y="13199165"/>
            <a:ext cx="2440800" cy="516835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BD80E08-A5E8-4662-9E92-749475352E08}"/>
              </a:ext>
            </a:extLst>
          </p:cNvPr>
          <p:cNvSpPr txBox="1"/>
          <p:nvPr/>
        </p:nvSpPr>
        <p:spPr>
          <a:xfrm>
            <a:off x="13230867" y="12856406"/>
            <a:ext cx="1378904" cy="859594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r">
              <a:lnSpc>
                <a:spcPts val="7060"/>
              </a:lnSpc>
            </a:pPr>
            <a:r>
              <a:rPr lang="en-US" sz="2800" b="1" spc="200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Clean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63B7455-2CBC-4C4F-AE54-5E0C9785A082}"/>
              </a:ext>
            </a:extLst>
          </p:cNvPr>
          <p:cNvSpPr/>
          <p:nvPr/>
        </p:nvSpPr>
        <p:spPr>
          <a:xfrm>
            <a:off x="14621300" y="13199165"/>
            <a:ext cx="4878000" cy="51683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42A7733-2C62-41AE-B002-C8B7CD65717E}"/>
              </a:ext>
            </a:extLst>
          </p:cNvPr>
          <p:cNvSpPr txBox="1"/>
          <p:nvPr/>
        </p:nvSpPr>
        <p:spPr>
          <a:xfrm>
            <a:off x="18214849" y="12856406"/>
            <a:ext cx="1297151" cy="859594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r">
              <a:lnSpc>
                <a:spcPts val="7060"/>
              </a:lnSpc>
            </a:pPr>
            <a:r>
              <a:rPr lang="en-US" sz="2800" b="1" spc="200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Build</a:t>
            </a:r>
          </a:p>
        </p:txBody>
      </p:sp>
      <p:pic>
        <p:nvPicPr>
          <p:cNvPr id="2050" name="Picture 2" descr="Image result for neurons">
            <a:extLst>
              <a:ext uri="{FF2B5EF4-FFF2-40B4-BE49-F238E27FC236}">
                <a16:creationId xmlns:a16="http://schemas.microsoft.com/office/drawing/2014/main" id="{BE29BF33-0617-46EE-8656-C42556B2E9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0137" y="8786100"/>
            <a:ext cx="6888273" cy="3619474"/>
          </a:xfrm>
          <a:prstGeom prst="rect">
            <a:avLst/>
          </a:prstGeom>
          <a:noFill/>
          <a:ln>
            <a:solidFill>
              <a:srgbClr val="2E2E35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1752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1025476" y="1150575"/>
            <a:ext cx="2358339" cy="1002839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>
              <a:lnSpc>
                <a:spcPts val="7060"/>
              </a:lnSpc>
            </a:pPr>
            <a:r>
              <a:rPr lang="en-US" sz="6000" b="1" spc="2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Train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11048135" y="2446904"/>
            <a:ext cx="228138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EB6D2329-157C-4B0A-910C-DB094E1EC151}"/>
              </a:ext>
            </a:extLst>
          </p:cNvPr>
          <p:cNvSpPr/>
          <p:nvPr/>
        </p:nvSpPr>
        <p:spPr>
          <a:xfrm>
            <a:off x="0" y="13199165"/>
            <a:ext cx="4878000" cy="516835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D9784F1-7A5F-47B5-9497-5DAC6F0DCED3}"/>
              </a:ext>
            </a:extLst>
          </p:cNvPr>
          <p:cNvSpPr txBox="1"/>
          <p:nvPr/>
        </p:nvSpPr>
        <p:spPr>
          <a:xfrm>
            <a:off x="3459022" y="12856406"/>
            <a:ext cx="1418978" cy="859594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r">
              <a:lnSpc>
                <a:spcPts val="7060"/>
              </a:lnSpc>
            </a:pPr>
            <a:r>
              <a:rPr lang="en-US" sz="2800" b="1" spc="200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Setup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2C8DEB1-F996-4CD4-A0C7-88FC5ABE6B61}"/>
              </a:ext>
            </a:extLst>
          </p:cNvPr>
          <p:cNvSpPr/>
          <p:nvPr/>
        </p:nvSpPr>
        <p:spPr>
          <a:xfrm>
            <a:off x="4878000" y="13199165"/>
            <a:ext cx="4878000" cy="51683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A294F4-B5E0-469B-A30F-7FD95521B2A0}"/>
              </a:ext>
            </a:extLst>
          </p:cNvPr>
          <p:cNvSpPr txBox="1"/>
          <p:nvPr/>
        </p:nvSpPr>
        <p:spPr>
          <a:xfrm>
            <a:off x="8128630" y="12856406"/>
            <a:ext cx="1627370" cy="859594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r">
              <a:lnSpc>
                <a:spcPts val="7060"/>
              </a:lnSpc>
            </a:pPr>
            <a:r>
              <a:rPr lang="en-US" sz="2800" b="1" spc="200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Import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F55BB75-C413-41C9-A77A-CD0CCF641A56}"/>
              </a:ext>
            </a:extLst>
          </p:cNvPr>
          <p:cNvSpPr txBox="1"/>
          <p:nvPr/>
        </p:nvSpPr>
        <p:spPr>
          <a:xfrm>
            <a:off x="5352810" y="3462837"/>
            <a:ext cx="13703669" cy="1002839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>
              <a:lnSpc>
                <a:spcPts val="7060"/>
              </a:lnSpc>
            </a:pPr>
            <a:r>
              <a:rPr lang="en-US" sz="6000" b="1" i="1" spc="200" dirty="0">
                <a:solidFill>
                  <a:schemeClr val="tx2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  <a:cs typeface="Montserrat" charset="0"/>
              </a:rPr>
              <a:t>Teach the network with examples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4A19D1-B1CB-40BA-9102-56ACD6ACA369}"/>
              </a:ext>
            </a:extLst>
          </p:cNvPr>
          <p:cNvSpPr/>
          <p:nvPr/>
        </p:nvSpPr>
        <p:spPr>
          <a:xfrm>
            <a:off x="9743652" y="13199165"/>
            <a:ext cx="2440800" cy="516835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3657D28-F471-4323-8E93-FE46F3E233D7}"/>
              </a:ext>
            </a:extLst>
          </p:cNvPr>
          <p:cNvSpPr/>
          <p:nvPr/>
        </p:nvSpPr>
        <p:spPr>
          <a:xfrm>
            <a:off x="12180500" y="13199165"/>
            <a:ext cx="2440800" cy="516835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BD80E08-A5E8-4662-9E92-749475352E08}"/>
              </a:ext>
            </a:extLst>
          </p:cNvPr>
          <p:cNvSpPr txBox="1"/>
          <p:nvPr/>
        </p:nvSpPr>
        <p:spPr>
          <a:xfrm>
            <a:off x="13230867" y="12856406"/>
            <a:ext cx="1378904" cy="859594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r">
              <a:lnSpc>
                <a:spcPts val="7060"/>
              </a:lnSpc>
            </a:pPr>
            <a:r>
              <a:rPr lang="en-US" sz="2800" b="1" spc="200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Clean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63B7455-2CBC-4C4F-AE54-5E0C9785A082}"/>
              </a:ext>
            </a:extLst>
          </p:cNvPr>
          <p:cNvSpPr/>
          <p:nvPr/>
        </p:nvSpPr>
        <p:spPr>
          <a:xfrm>
            <a:off x="14621300" y="13199165"/>
            <a:ext cx="4878000" cy="51683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42A7733-2C62-41AE-B002-C8B7CD65717E}"/>
              </a:ext>
            </a:extLst>
          </p:cNvPr>
          <p:cNvSpPr txBox="1"/>
          <p:nvPr/>
        </p:nvSpPr>
        <p:spPr>
          <a:xfrm>
            <a:off x="18214849" y="12856406"/>
            <a:ext cx="1297151" cy="859594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r">
              <a:lnSpc>
                <a:spcPts val="7060"/>
              </a:lnSpc>
            </a:pPr>
            <a:r>
              <a:rPr lang="en-US" sz="2800" b="1" spc="200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Build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4463894-201E-4A74-B7C2-7C14350774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2289" y="5227411"/>
            <a:ext cx="11744325" cy="790575"/>
          </a:xfrm>
          <a:prstGeom prst="rect">
            <a:avLst/>
          </a:prstGeom>
          <a:ln>
            <a:solidFill>
              <a:srgbClr val="2E2E35"/>
            </a:solidFill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45338CC-53B3-43D7-9D3D-1CA6C7ADC84F}"/>
              </a:ext>
            </a:extLst>
          </p:cNvPr>
          <p:cNvSpPr txBox="1"/>
          <p:nvPr/>
        </p:nvSpPr>
        <p:spPr>
          <a:xfrm>
            <a:off x="5332616" y="7046421"/>
            <a:ext cx="13703669" cy="1002839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>
              <a:lnSpc>
                <a:spcPts val="7060"/>
              </a:lnSpc>
            </a:pPr>
            <a:r>
              <a:rPr lang="en-US" sz="6000" b="1" i="1" spc="200" dirty="0">
                <a:solidFill>
                  <a:schemeClr val="tx2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  <a:cs typeface="Montserrat" charset="0"/>
              </a:rPr>
              <a:t>See how it performed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15DAB3-DFAD-49FE-A9F3-29BAAAB434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1769" y="8795111"/>
            <a:ext cx="7905750" cy="1114425"/>
          </a:xfrm>
          <a:prstGeom prst="rect">
            <a:avLst/>
          </a:prstGeom>
          <a:ln>
            <a:solidFill>
              <a:srgbClr val="2E2E35"/>
            </a:solidFill>
          </a:ln>
        </p:spPr>
      </p:pic>
      <p:sp>
        <p:nvSpPr>
          <p:cNvPr id="25" name="Oval 24">
            <a:extLst>
              <a:ext uri="{FF2B5EF4-FFF2-40B4-BE49-F238E27FC236}">
                <a16:creationId xmlns:a16="http://schemas.microsoft.com/office/drawing/2014/main" id="{04907B72-4683-4C5A-BAB5-6553DCED0DC9}"/>
              </a:ext>
            </a:extLst>
          </p:cNvPr>
          <p:cNvSpPr/>
          <p:nvPr/>
        </p:nvSpPr>
        <p:spPr>
          <a:xfrm>
            <a:off x="17764849" y="4583153"/>
            <a:ext cx="900000" cy="898073"/>
          </a:xfrm>
          <a:prstGeom prst="ellipse">
            <a:avLst/>
          </a:prstGeom>
          <a:solidFill>
            <a:srgbClr val="3571A3"/>
          </a:solidFill>
          <a:ln w="38100">
            <a:solidFill>
              <a:srgbClr val="2E2E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E2DB32D-CB0C-4305-A96B-75980C76184A}"/>
              </a:ext>
            </a:extLst>
          </p:cNvPr>
          <p:cNvSpPr/>
          <p:nvPr/>
        </p:nvSpPr>
        <p:spPr>
          <a:xfrm>
            <a:off x="15840799" y="8180942"/>
            <a:ext cx="900000" cy="898073"/>
          </a:xfrm>
          <a:prstGeom prst="ellipse">
            <a:avLst/>
          </a:prstGeom>
          <a:solidFill>
            <a:srgbClr val="3571A3"/>
          </a:solidFill>
          <a:ln w="38100">
            <a:solidFill>
              <a:srgbClr val="2E2E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91555A6-9F51-4773-A73C-56F17C08D1F1}"/>
              </a:ext>
            </a:extLst>
          </p:cNvPr>
          <p:cNvSpPr txBox="1"/>
          <p:nvPr/>
        </p:nvSpPr>
        <p:spPr>
          <a:xfrm>
            <a:off x="23110957" y="12850174"/>
            <a:ext cx="1266693" cy="859594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r">
              <a:lnSpc>
                <a:spcPts val="7060"/>
              </a:lnSpc>
            </a:pPr>
            <a:r>
              <a:rPr lang="en-US" sz="2800" b="1" spc="200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Train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ED4713E-092B-486F-8156-78E2E6A677A8}"/>
              </a:ext>
            </a:extLst>
          </p:cNvPr>
          <p:cNvSpPr/>
          <p:nvPr/>
        </p:nvSpPr>
        <p:spPr>
          <a:xfrm>
            <a:off x="19499300" y="13205633"/>
            <a:ext cx="4999000" cy="516835"/>
          </a:xfrm>
          <a:prstGeom prst="rect">
            <a:avLst/>
          </a:prstGeom>
          <a:solidFill>
            <a:srgbClr val="D57C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7F8AD65-37BE-48FD-838E-F6E7EF4B71AA}"/>
              </a:ext>
            </a:extLst>
          </p:cNvPr>
          <p:cNvSpPr txBox="1"/>
          <p:nvPr/>
        </p:nvSpPr>
        <p:spPr>
          <a:xfrm>
            <a:off x="23123307" y="12856406"/>
            <a:ext cx="1266693" cy="859594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r">
              <a:lnSpc>
                <a:spcPts val="7060"/>
              </a:lnSpc>
            </a:pPr>
            <a:r>
              <a:rPr lang="en-US" sz="2800" b="1" spc="200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Train</a:t>
            </a:r>
          </a:p>
        </p:txBody>
      </p:sp>
      <p:pic>
        <p:nvPicPr>
          <p:cNvPr id="4" name="Picture 3" descr="A picture containing object&#10;&#10;Description automatically generated">
            <a:extLst>
              <a:ext uri="{FF2B5EF4-FFF2-40B4-BE49-F238E27FC236}">
                <a16:creationId xmlns:a16="http://schemas.microsoft.com/office/drawing/2014/main" id="{DDFCE694-31A7-4C5D-BD3B-EA266A88C0F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221" r="1010" b="-1"/>
          <a:stretch/>
        </p:blipFill>
        <p:spPr>
          <a:xfrm>
            <a:off x="8009196" y="10568829"/>
            <a:ext cx="8350511" cy="111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388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6411BB2-4A5C-4800-99A0-1FDF1EF6DBC7}"/>
              </a:ext>
            </a:extLst>
          </p:cNvPr>
          <p:cNvSpPr/>
          <p:nvPr/>
        </p:nvSpPr>
        <p:spPr>
          <a:xfrm>
            <a:off x="0" y="7518400"/>
            <a:ext cx="8006576" cy="6197600"/>
          </a:xfrm>
          <a:prstGeom prst="rect">
            <a:avLst/>
          </a:prstGeom>
          <a:solidFill>
            <a:srgbClr val="3571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0" dirty="0">
                <a:solidFill>
                  <a:schemeClr val="bg1"/>
                </a:solidFill>
                <a:latin typeface="Montserrat Light" panose="00000400000000000000" pitchFamily="50" charset="0"/>
              </a:rPr>
              <a:t>86% </a:t>
            </a:r>
          </a:p>
          <a:p>
            <a:pPr algn="ctr"/>
            <a:r>
              <a:rPr lang="en-GB" sz="8000" dirty="0">
                <a:solidFill>
                  <a:schemeClr val="bg1"/>
                </a:solidFill>
                <a:latin typeface="Montserrat Light" panose="00000400000000000000" pitchFamily="50" charset="0"/>
              </a:rPr>
              <a:t>Accuracy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DFD85E3-6CE9-4A0E-A603-8AD6BA4F614E}"/>
              </a:ext>
            </a:extLst>
          </p:cNvPr>
          <p:cNvSpPr/>
          <p:nvPr/>
        </p:nvSpPr>
        <p:spPr>
          <a:xfrm>
            <a:off x="16371076" y="7518400"/>
            <a:ext cx="8006576" cy="6197600"/>
          </a:xfrm>
          <a:prstGeom prst="rect">
            <a:avLst/>
          </a:prstGeom>
          <a:solidFill>
            <a:srgbClr val="3571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0" dirty="0">
                <a:solidFill>
                  <a:schemeClr val="bg1"/>
                </a:solidFill>
                <a:latin typeface="Montserrat Light" panose="00000400000000000000" pitchFamily="50" charset="0"/>
              </a:rPr>
              <a:t>Written in</a:t>
            </a:r>
          </a:p>
          <a:p>
            <a:pPr algn="ctr"/>
            <a:r>
              <a:rPr lang="en-GB" sz="8000" dirty="0">
                <a:solidFill>
                  <a:schemeClr val="bg1"/>
                </a:solidFill>
                <a:latin typeface="Montserrat Light" panose="00000400000000000000" pitchFamily="50" charset="0"/>
              </a:rPr>
              <a:t>&lt;1 hour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2CC7F0-BE99-42AD-9EE8-240B2C5205A3}"/>
              </a:ext>
            </a:extLst>
          </p:cNvPr>
          <p:cNvSpPr/>
          <p:nvPr/>
        </p:nvSpPr>
        <p:spPr>
          <a:xfrm>
            <a:off x="8185538" y="7518400"/>
            <a:ext cx="8006576" cy="6197600"/>
          </a:xfrm>
          <a:prstGeom prst="rect">
            <a:avLst/>
          </a:prstGeom>
          <a:solidFill>
            <a:srgbClr val="3571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0" dirty="0">
                <a:solidFill>
                  <a:schemeClr val="bg1"/>
                </a:solidFill>
                <a:latin typeface="Montserrat Light" panose="00000400000000000000" pitchFamily="50" charset="0"/>
              </a:rPr>
              <a:t>&lt;50</a:t>
            </a:r>
          </a:p>
          <a:p>
            <a:pPr algn="ctr"/>
            <a:r>
              <a:rPr lang="en-GB" sz="8000" dirty="0">
                <a:solidFill>
                  <a:schemeClr val="bg1"/>
                </a:solidFill>
                <a:latin typeface="Montserrat Light" panose="00000400000000000000" pitchFamily="50" charset="0"/>
              </a:rPr>
              <a:t>Lines of Code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B7784A-06DD-4C08-9F00-CC7E8304C12F}"/>
              </a:ext>
            </a:extLst>
          </p:cNvPr>
          <p:cNvSpPr txBox="1"/>
          <p:nvPr/>
        </p:nvSpPr>
        <p:spPr>
          <a:xfrm>
            <a:off x="7205736" y="1429518"/>
            <a:ext cx="9966191" cy="937949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>
              <a:lnSpc>
                <a:spcPts val="7060"/>
              </a:lnSpc>
            </a:pPr>
            <a:r>
              <a:rPr lang="en-US" sz="5400" b="1" spc="6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TRY IT FOR YOURSELF: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24B182C-610A-45BC-88C6-AD1E1E069088}"/>
              </a:ext>
            </a:extLst>
          </p:cNvPr>
          <p:cNvSpPr/>
          <p:nvPr/>
        </p:nvSpPr>
        <p:spPr>
          <a:xfrm>
            <a:off x="6578667" y="4097657"/>
            <a:ext cx="1122031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7200" dirty="0">
                <a:latin typeface="Source Sans Pro Light" panose="020B0403030403020204" pitchFamily="34" charset="0"/>
                <a:ea typeface="Source Sans Pro Light" panose="020B0403030403020204" pitchFamily="34" charset="0"/>
              </a:rPr>
              <a:t>bit.ly/credit-card-applications</a:t>
            </a:r>
          </a:p>
        </p:txBody>
      </p:sp>
    </p:spTree>
    <p:extLst>
      <p:ext uri="{BB962C8B-B14F-4D97-AF65-F5344CB8AC3E}">
        <p14:creationId xmlns:p14="http://schemas.microsoft.com/office/powerpoint/2010/main" val="167123674"/>
      </p:ext>
    </p:extLst>
  </p:cSld>
  <p:clrMapOvr>
    <a:masterClrMapping/>
  </p:clrMapOvr>
  <p:transition advClick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4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4" decel="4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" presetClass="entr" presetSubtype="4" decel="4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034C90C8-D610-4F53-9C85-F4F08C3008B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12" r="6122"/>
          <a:stretch/>
        </p:blipFill>
        <p:spPr>
          <a:xfrm>
            <a:off x="14291760" y="1099945"/>
            <a:ext cx="3568390" cy="3568390"/>
          </a:xfrm>
          <a:prstGeom prst="rect">
            <a:avLst/>
          </a:prstGeom>
          <a:ln>
            <a:solidFill>
              <a:schemeClr val="accent4"/>
            </a:solidFill>
          </a:ln>
        </p:spPr>
      </p:pic>
      <p:pic>
        <p:nvPicPr>
          <p:cNvPr id="23" name="Picture 22" descr="A picture containing animal, star&#10;&#10;Description automatically generated">
            <a:extLst>
              <a:ext uri="{FF2B5EF4-FFF2-40B4-BE49-F238E27FC236}">
                <a16:creationId xmlns:a16="http://schemas.microsoft.com/office/drawing/2014/main" id="{9E93EFD1-1B93-41AA-945F-2F5A3A490D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2171" y="8872887"/>
            <a:ext cx="3575047" cy="3599122"/>
          </a:xfrm>
          <a:prstGeom prst="rect">
            <a:avLst/>
          </a:prstGeom>
        </p:spPr>
      </p:pic>
      <p:pic>
        <p:nvPicPr>
          <p:cNvPr id="13" name="Picture 12" descr="A picture containing sitting, white, large, red&#10;&#10;Description automatically generated">
            <a:extLst>
              <a:ext uri="{FF2B5EF4-FFF2-40B4-BE49-F238E27FC236}">
                <a16:creationId xmlns:a16="http://schemas.microsoft.com/office/drawing/2014/main" id="{58009309-DCF6-428C-9E0D-8BB1C17880A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01" t="1769" r="25335" b="1673"/>
          <a:stretch/>
        </p:blipFill>
        <p:spPr>
          <a:xfrm>
            <a:off x="2649882" y="8850665"/>
            <a:ext cx="3571791" cy="3571791"/>
          </a:xfrm>
          <a:prstGeom prst="rect">
            <a:avLst/>
          </a:prstGeom>
          <a:ln>
            <a:solidFill>
              <a:schemeClr val="accent4"/>
            </a:solidFill>
          </a:ln>
        </p:spPr>
      </p:pic>
      <p:pic>
        <p:nvPicPr>
          <p:cNvPr id="3" name="Picture 2" descr="A picture containing photo, holding, black, green&#10;&#10;Description automatically generated">
            <a:extLst>
              <a:ext uri="{FF2B5EF4-FFF2-40B4-BE49-F238E27FC236}">
                <a16:creationId xmlns:a16="http://schemas.microsoft.com/office/drawing/2014/main" id="{8252991F-38E2-4B19-906D-DF8EE800176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8" t="632"/>
          <a:stretch/>
        </p:blipFill>
        <p:spPr>
          <a:xfrm>
            <a:off x="6534232" y="1093222"/>
            <a:ext cx="3564666" cy="3564666"/>
          </a:xfrm>
          <a:prstGeom prst="rect">
            <a:avLst/>
          </a:prstGeom>
        </p:spPr>
      </p:pic>
      <p:pic>
        <p:nvPicPr>
          <p:cNvPr id="41" name="Picture 40">
            <a:hlinkClick r:id="rId7"/>
            <a:extLst>
              <a:ext uri="{FF2B5EF4-FFF2-40B4-BE49-F238E27FC236}">
                <a16:creationId xmlns:a16="http://schemas.microsoft.com/office/drawing/2014/main" id="{BD20F945-21D5-46B2-8C41-3AD26912D33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00" t="-18535" r="100" b="-14532"/>
          <a:stretch/>
        </p:blipFill>
        <p:spPr>
          <a:xfrm>
            <a:off x="14269454" y="8872887"/>
            <a:ext cx="3568390" cy="3568390"/>
          </a:xfrm>
          <a:prstGeom prst="rect">
            <a:avLst/>
          </a:prstGeom>
          <a:ln w="12700">
            <a:solidFill>
              <a:schemeClr val="accent4"/>
            </a:solidFill>
          </a:ln>
        </p:spPr>
      </p:pic>
      <p:pic>
        <p:nvPicPr>
          <p:cNvPr id="38" name="Picture 37">
            <a:hlinkClick r:id="rId9"/>
            <a:extLst>
              <a:ext uri="{FF2B5EF4-FFF2-40B4-BE49-F238E27FC236}">
                <a16:creationId xmlns:a16="http://schemas.microsoft.com/office/drawing/2014/main" id="{E196CBCB-482A-4D81-8AA9-CC9BB68C3E8E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25856" t="25975" r="6008" b="5889"/>
          <a:stretch/>
        </p:blipFill>
        <p:spPr>
          <a:xfrm>
            <a:off x="2643225" y="1070517"/>
            <a:ext cx="3575047" cy="3575047"/>
          </a:xfrm>
          <a:prstGeom prst="rect">
            <a:avLst/>
          </a:prstGeom>
          <a:ln w="12700">
            <a:noFill/>
          </a:ln>
        </p:spPr>
      </p:pic>
      <p:pic>
        <p:nvPicPr>
          <p:cNvPr id="35" name="Picture 34">
            <a:hlinkClick r:id="rId11"/>
            <a:extLst>
              <a:ext uri="{FF2B5EF4-FFF2-40B4-BE49-F238E27FC236}">
                <a16:creationId xmlns:a16="http://schemas.microsoft.com/office/drawing/2014/main" id="{8B4F3391-17E3-4021-A510-5D92ADCF450F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4479" t="1929" r="11215" b="4398"/>
          <a:stretch/>
        </p:blipFill>
        <p:spPr>
          <a:xfrm>
            <a:off x="18123904" y="1099945"/>
            <a:ext cx="3568390" cy="3568390"/>
          </a:xfrm>
          <a:prstGeom prst="rect">
            <a:avLst/>
          </a:prstGeom>
          <a:ln w="12700">
            <a:noFill/>
          </a:ln>
        </p:spPr>
      </p:pic>
      <p:pic>
        <p:nvPicPr>
          <p:cNvPr id="3078" name="Picture 6" descr="Bank Holiday Bodge: A Wall of Music">
            <a:hlinkClick r:id="rId13"/>
            <a:extLst>
              <a:ext uri="{FF2B5EF4-FFF2-40B4-BE49-F238E27FC236}">
                <a16:creationId xmlns:a16="http://schemas.microsoft.com/office/drawing/2014/main" id="{8D32B5CC-2C77-4F7B-AA09-DCEFF31F8F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98" t="2270" r="14367" b="2591"/>
          <a:stretch/>
        </p:blipFill>
        <p:spPr bwMode="auto">
          <a:xfrm>
            <a:off x="10411134" y="1093222"/>
            <a:ext cx="3568390" cy="3568390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>
            <a:hlinkClick r:id="rId15"/>
            <a:extLst>
              <a:ext uri="{FF2B5EF4-FFF2-40B4-BE49-F238E27FC236}">
                <a16:creationId xmlns:a16="http://schemas.microsoft.com/office/drawing/2014/main" id="{1541E67A-22AC-4B75-BE7F-99336A85FE32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l="8319" t="2047" r="3107" b="7026"/>
          <a:stretch/>
        </p:blipFill>
        <p:spPr>
          <a:xfrm>
            <a:off x="18172386" y="5000625"/>
            <a:ext cx="3562039" cy="3521869"/>
          </a:xfrm>
          <a:prstGeom prst="rect">
            <a:avLst/>
          </a:prstGeom>
          <a:ln w="12700">
            <a:noFill/>
          </a:ln>
        </p:spPr>
      </p:pic>
      <p:pic>
        <p:nvPicPr>
          <p:cNvPr id="3076" name="Picture 4" descr="Bank Holiday Bodge: Parametric Snowflakes">
            <a:hlinkClick r:id="rId17"/>
            <a:extLst>
              <a:ext uri="{FF2B5EF4-FFF2-40B4-BE49-F238E27FC236}">
                <a16:creationId xmlns:a16="http://schemas.microsoft.com/office/drawing/2014/main" id="{78854C0D-10DC-4EAF-9CDD-91D3F5A56D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r="12500"/>
          <a:stretch/>
        </p:blipFill>
        <p:spPr bwMode="auto">
          <a:xfrm>
            <a:off x="6549329" y="8872887"/>
            <a:ext cx="3549569" cy="3549569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Bank Holiday Bodge: Coding up Christmas">
            <a:hlinkClick r:id="rId19"/>
            <a:extLst>
              <a:ext uri="{FF2B5EF4-FFF2-40B4-BE49-F238E27FC236}">
                <a16:creationId xmlns:a16="http://schemas.microsoft.com/office/drawing/2014/main" id="{F048D692-5E10-4606-8D03-65B44F6C15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r="12500"/>
          <a:stretch/>
        </p:blipFill>
        <p:spPr bwMode="auto">
          <a:xfrm>
            <a:off x="18150080" y="8860419"/>
            <a:ext cx="3568390" cy="3568390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hlinkClick r:id="rId21"/>
            <a:extLst>
              <a:ext uri="{FF2B5EF4-FFF2-40B4-BE49-F238E27FC236}">
                <a16:creationId xmlns:a16="http://schemas.microsoft.com/office/drawing/2014/main" id="{3173FD51-D4A6-4207-ABB3-9B2C5C30C7EA}"/>
              </a:ext>
            </a:extLst>
          </p:cNvPr>
          <p:cNvPicPr>
            <a:picLocks noChangeAspect="1"/>
          </p:cNvPicPr>
          <p:nvPr/>
        </p:nvPicPr>
        <p:blipFill rotWithShape="1">
          <a:blip r:embed="rId22"/>
          <a:srcRect t="5616" r="10282" b="5616"/>
          <a:stretch/>
        </p:blipFill>
        <p:spPr>
          <a:xfrm>
            <a:off x="2646480" y="4954395"/>
            <a:ext cx="3587439" cy="3587439"/>
          </a:xfrm>
          <a:prstGeom prst="rect">
            <a:avLst/>
          </a:prstGeom>
          <a:ln w="12700">
            <a:noFill/>
          </a:ln>
        </p:spPr>
      </p:pic>
      <p:sp>
        <p:nvSpPr>
          <p:cNvPr id="27" name="TextBox 26"/>
          <p:cNvSpPr txBox="1"/>
          <p:nvPr/>
        </p:nvSpPr>
        <p:spPr>
          <a:xfrm>
            <a:off x="7044064" y="6344418"/>
            <a:ext cx="10257937" cy="937949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>
              <a:lnSpc>
                <a:spcPts val="7060"/>
              </a:lnSpc>
            </a:pPr>
            <a:r>
              <a:rPr lang="en-US" sz="5400" spc="800" dirty="0">
                <a:solidFill>
                  <a:srgbClr val="3571A3"/>
                </a:solidFill>
                <a:latin typeface="Montserrat Light" panose="00000400000000000000" pitchFamily="50" charset="0"/>
                <a:ea typeface="Montserrat" charset="0"/>
                <a:cs typeface="Montserrat" charset="0"/>
              </a:rPr>
              <a:t>PYTHON</a:t>
            </a:r>
            <a:r>
              <a:rPr lang="en-US" sz="5400" spc="800" dirty="0">
                <a:solidFill>
                  <a:schemeClr val="tx2"/>
                </a:solidFill>
                <a:latin typeface="Montserrat Light" panose="00000400000000000000" pitchFamily="50" charset="0"/>
                <a:ea typeface="Montserrat" charset="0"/>
                <a:cs typeface="Montserrat" charset="0"/>
              </a:rPr>
              <a:t> </a:t>
            </a:r>
            <a:r>
              <a:rPr lang="en-US" sz="5400" spc="800" dirty="0">
                <a:solidFill>
                  <a:srgbClr val="FED042"/>
                </a:solidFill>
                <a:latin typeface="Montserrat Light" panose="00000400000000000000" pitchFamily="50" charset="0"/>
                <a:ea typeface="Montserrat" charset="0"/>
                <a:cs typeface="Montserrat" charset="0"/>
              </a:rPr>
              <a:t>EVERYWHERE</a:t>
            </a:r>
          </a:p>
        </p:txBody>
      </p:sp>
    </p:spTree>
    <p:extLst>
      <p:ext uri="{BB962C8B-B14F-4D97-AF65-F5344CB8AC3E}">
        <p14:creationId xmlns:p14="http://schemas.microsoft.com/office/powerpoint/2010/main" val="806039904"/>
      </p:ext>
    </p:extLst>
  </p:cSld>
  <p:clrMapOvr>
    <a:masterClrMapping/>
  </p:clrMapOvr>
  <p:transition advClick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4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40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4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4000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decel="4000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decel="4000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4000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decel="4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1" decel="40000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decel="40000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2" decel="40000" fill="hold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1" decel="40000" fill="hold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raphic 20" descr="Eye">
            <a:extLst>
              <a:ext uri="{FF2B5EF4-FFF2-40B4-BE49-F238E27FC236}">
                <a16:creationId xmlns:a16="http://schemas.microsoft.com/office/drawing/2014/main" id="{99494567-3855-4030-8D10-05923A30E7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72427" y="9460093"/>
            <a:ext cx="914400" cy="914400"/>
          </a:xfrm>
          <a:prstGeom prst="rect">
            <a:avLst/>
          </a:prstGeom>
        </p:spPr>
      </p:pic>
      <p:pic>
        <p:nvPicPr>
          <p:cNvPr id="15" name="Graphic 14" descr="Calculator">
            <a:extLst>
              <a:ext uri="{FF2B5EF4-FFF2-40B4-BE49-F238E27FC236}">
                <a16:creationId xmlns:a16="http://schemas.microsoft.com/office/drawing/2014/main" id="{C79F829D-C182-4778-8C79-B7F9240049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923361" y="7002967"/>
            <a:ext cx="914400" cy="914400"/>
          </a:xfrm>
          <a:prstGeom prst="rect">
            <a:avLst/>
          </a:prstGeom>
        </p:spPr>
      </p:pic>
      <p:pic>
        <p:nvPicPr>
          <p:cNvPr id="12" name="Graphic 11" descr="Unlock">
            <a:extLst>
              <a:ext uri="{FF2B5EF4-FFF2-40B4-BE49-F238E27FC236}">
                <a16:creationId xmlns:a16="http://schemas.microsoft.com/office/drawing/2014/main" id="{FFD9DA9A-FF6E-4A1F-9A36-1D7A60477A2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923361" y="4529855"/>
            <a:ext cx="914400" cy="91440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3358144" y="9624905"/>
            <a:ext cx="5682966" cy="58477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3200" b="1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Seeing Through the Hype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358144" y="7167779"/>
            <a:ext cx="3294492" cy="58477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3200" b="1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The New Math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358144" y="4694667"/>
            <a:ext cx="3780202" cy="58477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3200" b="1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Data Democracy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777320" y="1864253"/>
            <a:ext cx="6631945" cy="1002839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>
              <a:lnSpc>
                <a:spcPts val="7060"/>
              </a:lnSpc>
            </a:pPr>
            <a:r>
              <a:rPr lang="en-US" sz="6000" b="1" spc="2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Looking Ahead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936785" y="3160582"/>
            <a:ext cx="228138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DBC854AF-4DC2-5243-9D0B-A051BC0AFC1A}"/>
              </a:ext>
            </a:extLst>
          </p:cNvPr>
          <p:cNvPicPr>
            <a:picLocks noGrp="1" noChangeAspect="1"/>
          </p:cNvPicPr>
          <p:nvPr>
            <p:ph type="pic" sz="quarter" idx="42"/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776C06E0-AA2D-204B-88F3-1349693776AA}"/>
              </a:ext>
            </a:extLst>
          </p:cNvPr>
          <p:cNvPicPr>
            <a:picLocks noGrp="1" noChangeAspect="1"/>
          </p:cNvPicPr>
          <p:nvPr>
            <p:ph type="pic" sz="quarter" idx="43"/>
          </p:nvPr>
        </p:nvPicPr>
        <p:blipFill rotWithShape="1"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82" r="28617"/>
          <a:stretch/>
        </p:blipFill>
        <p:spPr>
          <a:xfrm>
            <a:off x="12188824" y="7002967"/>
            <a:ext cx="5899899" cy="6713023"/>
          </a:xfrm>
        </p:spPr>
      </p:pic>
      <p:pic>
        <p:nvPicPr>
          <p:cNvPr id="32" name="Picture Placeholder 31">
            <a:extLst>
              <a:ext uri="{FF2B5EF4-FFF2-40B4-BE49-F238E27FC236}">
                <a16:creationId xmlns:a16="http://schemas.microsoft.com/office/drawing/2014/main" id="{61A51D09-AFD4-FC4E-B7ED-04F850EADC53}"/>
              </a:ext>
            </a:extLst>
          </p:cNvPr>
          <p:cNvPicPr>
            <a:picLocks noGrp="1" noChangeAspect="1"/>
          </p:cNvPicPr>
          <p:nvPr>
            <p:ph type="pic" sz="quarter" idx="41"/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7" name="Picture 6" descr="A picture containing sitting, outdoor, bicycle, large&#10;&#10;Description automatically generated">
            <a:extLst>
              <a:ext uri="{FF2B5EF4-FFF2-40B4-BE49-F238E27FC236}">
                <a16:creationId xmlns:a16="http://schemas.microsoft.com/office/drawing/2014/main" id="{DC5FA132-29E5-4913-81A2-9B5E0EFEABC4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919"/>
          <a:stretch/>
        </p:blipFill>
        <p:spPr>
          <a:xfrm rot="5400000">
            <a:off x="14498432" y="3836775"/>
            <a:ext cx="13715991" cy="6042445"/>
          </a:xfrm>
          <a:prstGeom prst="rect">
            <a:avLst/>
          </a:prstGeom>
        </p:spPr>
      </p:pic>
      <p:pic>
        <p:nvPicPr>
          <p:cNvPr id="9" name="Picture 8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C32F0D8F-6227-44AB-BAB3-EDC41F8D9CDD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7" r="33822"/>
          <a:stretch/>
        </p:blipFill>
        <p:spPr>
          <a:xfrm>
            <a:off x="12187603" y="2"/>
            <a:ext cx="5899899" cy="6713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888826"/>
      </p:ext>
    </p:extLst>
  </p:cSld>
  <p:clrMapOvr>
    <a:masterClrMapping/>
  </p:clrMapOvr>
  <p:transition advClick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4" grpId="0"/>
      <p:bldP spid="2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BF91131F-7CD5-4581-BE4F-4ADD626493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5955" y="3101678"/>
            <a:ext cx="2145336" cy="2141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3980911" y="5934456"/>
            <a:ext cx="16465085" cy="2141612"/>
          </a:xfrm>
          <a:prstGeom prst="rect">
            <a:avLst/>
          </a:prstGeom>
          <a:noFill/>
        </p:spPr>
        <p:txBody>
          <a:bodyPr wrap="none" lIns="365760" tIns="0" rIns="0" bIns="0" rtlCol="0">
            <a:spAutoFit/>
          </a:bodyPr>
          <a:lstStyle/>
          <a:p>
            <a:pPr algn="ctr">
              <a:lnSpc>
                <a:spcPts val="16700"/>
              </a:lnSpc>
            </a:pPr>
            <a:r>
              <a:rPr lang="en-US" sz="16000" spc="3000" dirty="0">
                <a:solidFill>
                  <a:srgbClr val="3571A3"/>
                </a:solidFill>
                <a:latin typeface="Montserrat" charset="0"/>
                <a:ea typeface="Montserrat" charset="0"/>
                <a:cs typeface="Montserrat" charset="0"/>
              </a:rPr>
              <a:t>THANK </a:t>
            </a:r>
            <a:r>
              <a:rPr lang="en-US" sz="16000" spc="3000" dirty="0">
                <a:solidFill>
                  <a:srgbClr val="FED042"/>
                </a:solidFill>
                <a:latin typeface="Montserrat" charset="0"/>
                <a:ea typeface="Montserrat" charset="0"/>
                <a:cs typeface="Montserrat" charset="0"/>
              </a:rPr>
              <a:t>YOU</a:t>
            </a:r>
            <a:endParaRPr lang="en-US" sz="16000" spc="3000" dirty="0">
              <a:solidFill>
                <a:schemeClr val="accent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20" name="Rectangle 19"/>
          <p:cNvSpPr>
            <a:spLocks/>
          </p:cNvSpPr>
          <p:nvPr/>
        </p:nvSpPr>
        <p:spPr bwMode="auto">
          <a:xfrm>
            <a:off x="9061389" y="8190767"/>
            <a:ext cx="6014467" cy="1461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anchor="t" anchorCtr="0">
            <a:spAutoFit/>
          </a:bodyPr>
          <a:lstStyle/>
          <a:p>
            <a:pPr algn="ctr" defTabSz="4572000">
              <a:spcBef>
                <a:spcPts val="300"/>
              </a:spcBef>
            </a:pPr>
            <a:r>
              <a:rPr lang="en-US" sz="3000" b="1" dirty="0">
                <a:solidFill>
                  <a:schemeClr val="tx1">
                    <a:lumMod val="75000"/>
                  </a:schemeClr>
                </a:solidFill>
                <a:latin typeface="Montserrat Light" charset="0"/>
                <a:ea typeface="Montserrat Light" charset="0"/>
                <a:cs typeface="Montserrat Light" charset="0"/>
                <a:sym typeface="Bebas Neue" charset="0"/>
              </a:rPr>
              <a:t>Tim Hargreaves</a:t>
            </a:r>
          </a:p>
          <a:p>
            <a:pPr algn="ctr" defTabSz="4572000">
              <a:spcBef>
                <a:spcPts val="300"/>
              </a:spcBef>
            </a:pPr>
            <a:r>
              <a:rPr lang="en-US" sz="3000" dirty="0">
                <a:solidFill>
                  <a:schemeClr val="tx1">
                    <a:lumMod val="75000"/>
                  </a:schemeClr>
                </a:solidFill>
                <a:latin typeface="Montserrat Light" charset="0"/>
                <a:ea typeface="Montserrat Light" charset="0"/>
                <a:cs typeface="Montserrat Light" charset="0"/>
                <a:sym typeface="Bebas Neue" charset="0"/>
              </a:rPr>
              <a:t>ttested.com</a:t>
            </a:r>
          </a:p>
          <a:p>
            <a:pPr algn="ctr" defTabSz="4572000">
              <a:spcBef>
                <a:spcPts val="300"/>
              </a:spcBef>
            </a:pPr>
            <a:r>
              <a:rPr lang="en-US" sz="3000" dirty="0">
                <a:solidFill>
                  <a:schemeClr val="tx1">
                    <a:lumMod val="75000"/>
                  </a:schemeClr>
                </a:solidFill>
                <a:latin typeface="Montserrat Light" charset="0"/>
                <a:ea typeface="Montserrat Light" charset="0"/>
                <a:cs typeface="Montserrat Light" charset="0"/>
                <a:sym typeface="Bebas Neue" charset="0"/>
              </a:rPr>
              <a:t>linkedin.com/in/</a:t>
            </a:r>
            <a:r>
              <a:rPr lang="en-US" sz="3000" dirty="0" err="1">
                <a:solidFill>
                  <a:schemeClr val="tx1">
                    <a:lumMod val="75000"/>
                  </a:schemeClr>
                </a:solidFill>
                <a:latin typeface="Montserrat Light" charset="0"/>
                <a:ea typeface="Montserrat Light" charset="0"/>
                <a:cs typeface="Montserrat Light" charset="0"/>
                <a:sym typeface="Bebas Neue" charset="0"/>
              </a:rPr>
              <a:t>tim-hargreaves</a:t>
            </a:r>
            <a:endParaRPr lang="en-US" sz="3000" dirty="0">
              <a:solidFill>
                <a:schemeClr val="tx1">
                  <a:lumMod val="75000"/>
                </a:schemeClr>
              </a:solidFill>
              <a:latin typeface="Montserrat Light" charset="0"/>
              <a:ea typeface="Montserrat Light" charset="0"/>
              <a:cs typeface="Montserrat Light" charset="0"/>
              <a:sym typeface="Bebas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1421120"/>
      </p:ext>
    </p:extLst>
  </p:cSld>
  <p:clrMapOvr>
    <a:masterClrMapping/>
  </p:clrMapOvr>
  <p:transition advClick="0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33"/>
          <p:cNvSpPr txBox="1"/>
          <p:nvPr/>
        </p:nvSpPr>
        <p:spPr>
          <a:xfrm>
            <a:off x="9360759" y="1150575"/>
            <a:ext cx="5687776" cy="1002839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>
              <a:lnSpc>
                <a:spcPts val="7060"/>
              </a:lnSpc>
            </a:pPr>
            <a:r>
              <a:rPr lang="en-US" sz="6000" b="1" spc="2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Talk Content</a:t>
            </a:r>
          </a:p>
        </p:txBody>
      </p:sp>
      <p:cxnSp>
        <p:nvCxnSpPr>
          <p:cNvPr id="35" name="Straight Connector 34"/>
          <p:cNvCxnSpPr/>
          <p:nvPr/>
        </p:nvCxnSpPr>
        <p:spPr>
          <a:xfrm>
            <a:off x="11048135" y="2446904"/>
            <a:ext cx="228138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Graphic 2" descr="Help">
            <a:extLst>
              <a:ext uri="{FF2B5EF4-FFF2-40B4-BE49-F238E27FC236}">
                <a16:creationId xmlns:a16="http://schemas.microsoft.com/office/drawing/2014/main" id="{36044DB7-84B3-486F-B2E9-C61B68103B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08550" y="5325020"/>
            <a:ext cx="2610920" cy="2610920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18966689" y="8414613"/>
            <a:ext cx="2634054" cy="707886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0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PREDICTIONS FOR</a:t>
            </a:r>
          </a:p>
          <a:p>
            <a:pPr algn="ctr"/>
            <a:r>
              <a:rPr lang="en-US" sz="20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THE FUTURE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3034445" y="8414613"/>
            <a:ext cx="2201244" cy="707886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0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MY WORK AND</a:t>
            </a:r>
          </a:p>
          <a:p>
            <a:pPr algn="ctr"/>
            <a:r>
              <a:rPr lang="en-US" sz="20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BACKGROUND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8280096" y="8414613"/>
            <a:ext cx="2010486" cy="707886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0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PYTHON</a:t>
            </a:r>
          </a:p>
          <a:p>
            <a:pPr algn="ctr"/>
            <a:r>
              <a:rPr lang="en-US" sz="20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FOR FINANCE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13860239" y="8414613"/>
            <a:ext cx="2079415" cy="707886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0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PYTHON</a:t>
            </a:r>
          </a:p>
          <a:p>
            <a:pPr algn="ctr"/>
            <a:r>
              <a:rPr lang="en-US" sz="20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EVERYWHERE</a:t>
            </a:r>
          </a:p>
        </p:txBody>
      </p:sp>
      <p:pic>
        <p:nvPicPr>
          <p:cNvPr id="5" name="Graphic 4" descr="Clock">
            <a:extLst>
              <a:ext uri="{FF2B5EF4-FFF2-40B4-BE49-F238E27FC236}">
                <a16:creationId xmlns:a16="http://schemas.microsoft.com/office/drawing/2014/main" id="{D1144C2E-0631-46A7-BEB6-28C3BBDBC6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978251" y="5325020"/>
            <a:ext cx="2610920" cy="2610920"/>
          </a:xfrm>
          <a:prstGeom prst="rect">
            <a:avLst/>
          </a:prstGeom>
        </p:spPr>
      </p:pic>
      <p:pic>
        <p:nvPicPr>
          <p:cNvPr id="21" name="Graphic 20" descr="Gears">
            <a:extLst>
              <a:ext uri="{FF2B5EF4-FFF2-40B4-BE49-F238E27FC236}">
                <a16:creationId xmlns:a16="http://schemas.microsoft.com/office/drawing/2014/main" id="{EFDC1055-AC0C-498F-AAF6-D310EDAEE3C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7979879" y="5325020"/>
            <a:ext cx="2610920" cy="2610920"/>
          </a:xfrm>
          <a:prstGeom prst="rect">
            <a:avLst/>
          </a:prstGeom>
        </p:spPr>
      </p:pic>
      <p:pic>
        <p:nvPicPr>
          <p:cNvPr id="22" name="Graphic 21" descr="Earth globe Africa and Europe">
            <a:extLst>
              <a:ext uri="{FF2B5EF4-FFF2-40B4-BE49-F238E27FC236}">
                <a16:creationId xmlns:a16="http://schemas.microsoft.com/office/drawing/2014/main" id="{3F8E270B-010D-4C31-ABF7-EF231C73933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13594486" y="5325020"/>
            <a:ext cx="2610920" cy="2610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678440"/>
      </p:ext>
    </p:extLst>
  </p:cSld>
  <p:clrMapOvr>
    <a:masterClrMapping/>
  </p:clrMapOvr>
  <p:transition advClick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9" grpId="0"/>
      <p:bldP spid="41" grpId="0"/>
      <p:bldP spid="4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876370" y="0"/>
            <a:ext cx="15501280" cy="1371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ource Sans Pro Light" charset="0"/>
            </a:endParaRPr>
          </a:p>
        </p:txBody>
      </p:sp>
      <p:sp>
        <p:nvSpPr>
          <p:cNvPr id="18" name="Subtitle 2"/>
          <p:cNvSpPr txBox="1">
            <a:spLocks/>
          </p:cNvSpPr>
          <p:nvPr/>
        </p:nvSpPr>
        <p:spPr>
          <a:xfrm>
            <a:off x="1470872" y="8241266"/>
            <a:ext cx="5933538" cy="4521817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650"/>
              </a:lnSpc>
            </a:pPr>
            <a:r>
              <a:rPr lang="en-US" sz="1700" b="1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Work Experience</a:t>
            </a:r>
          </a:p>
          <a:p>
            <a:pPr>
              <a:lnSpc>
                <a:spcPts val="2650"/>
              </a:lnSpc>
            </a:pPr>
            <a:r>
              <a:rPr lang="en-US" sz="17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AstraZeneca</a:t>
            </a:r>
          </a:p>
          <a:p>
            <a:pPr>
              <a:lnSpc>
                <a:spcPts val="2650"/>
              </a:lnSpc>
            </a:pPr>
            <a:r>
              <a:rPr lang="en-US" sz="17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Dunnhumby, Bet365</a:t>
            </a:r>
          </a:p>
          <a:p>
            <a:pPr>
              <a:lnSpc>
                <a:spcPts val="2650"/>
              </a:lnSpc>
            </a:pPr>
            <a:endParaRPr lang="en-US" sz="1700" dirty="0">
              <a:solidFill>
                <a:schemeClr val="tx1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ts val="2650"/>
              </a:lnSpc>
            </a:pPr>
            <a:r>
              <a:rPr lang="en-US" sz="1700" b="1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Education</a:t>
            </a:r>
          </a:p>
          <a:p>
            <a:pPr>
              <a:lnSpc>
                <a:spcPts val="2650"/>
              </a:lnSpc>
            </a:pPr>
            <a:r>
              <a:rPr lang="en-US" sz="17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University of Warwick</a:t>
            </a:r>
          </a:p>
          <a:p>
            <a:pPr>
              <a:lnSpc>
                <a:spcPts val="2650"/>
              </a:lnSpc>
            </a:pPr>
            <a:r>
              <a:rPr lang="en-US" sz="17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Mathematics and Statistics</a:t>
            </a:r>
          </a:p>
          <a:p>
            <a:pPr>
              <a:lnSpc>
                <a:spcPts val="2650"/>
              </a:lnSpc>
            </a:pPr>
            <a:endParaRPr lang="en-US" sz="1700" dirty="0">
              <a:solidFill>
                <a:schemeClr val="tx1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ts val="2650"/>
              </a:lnSpc>
            </a:pPr>
            <a:r>
              <a:rPr lang="en-US" sz="1700" b="1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Data Science Outreach</a:t>
            </a:r>
          </a:p>
          <a:p>
            <a:pPr>
              <a:lnSpc>
                <a:spcPts val="2650"/>
              </a:lnSpc>
            </a:pPr>
            <a:r>
              <a:rPr lang="en-US" sz="17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Blogging at </a:t>
            </a:r>
            <a:r>
              <a:rPr lang="en-US" sz="1700" dirty="0">
                <a:solidFill>
                  <a:srgbClr val="3571A3"/>
                </a:solidFill>
                <a:latin typeface="Source Sans Pro" charset="0"/>
                <a:ea typeface="Source Sans Pro" charset="0"/>
                <a:cs typeface="Source Sans Pro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ttested.com</a:t>
            </a:r>
            <a:endParaRPr lang="en-US" sz="1700" dirty="0">
              <a:solidFill>
                <a:srgbClr val="3571A3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ts val="2650"/>
              </a:lnSpc>
            </a:pPr>
            <a:r>
              <a:rPr lang="en-US" sz="1700" dirty="0">
                <a:solidFill>
                  <a:srgbClr val="3571A3"/>
                </a:solidFill>
                <a:latin typeface="Source Sans Pro" charset="0"/>
                <a:ea typeface="Source Sans Pro" charset="0"/>
                <a:cs typeface="Source Sans Pro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Python</a:t>
            </a:r>
            <a:r>
              <a:rPr lang="en-US" sz="17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en-US" sz="1700" dirty="0">
                <a:solidFill>
                  <a:srgbClr val="3571A3"/>
                </a:solidFill>
                <a:latin typeface="Source Sans Pro" charset="0"/>
                <a:ea typeface="Source Sans Pro" charset="0"/>
                <a:cs typeface="Source Sans Pro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</a:t>
            </a:r>
            <a:r>
              <a:rPr lang="en-US" sz="17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, and SQL Tutor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163094" y="7056908"/>
            <a:ext cx="2549096" cy="707886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0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TIM HARGREAVES</a:t>
            </a:r>
          </a:p>
          <a:p>
            <a:pPr algn="ctr"/>
            <a:r>
              <a:rPr lang="en-US" sz="2000" dirty="0">
                <a:latin typeface="Montserrat" charset="0"/>
                <a:ea typeface="Montserrat" charset="0"/>
                <a:cs typeface="Montserrat" charset="0"/>
              </a:rPr>
              <a:t>Data Scientist</a:t>
            </a:r>
          </a:p>
        </p:txBody>
      </p:sp>
      <p:pic>
        <p:nvPicPr>
          <p:cNvPr id="4" name="Picture Placeholder 3"/>
          <p:cNvPicPr>
            <a:picLocks noGrp="1" noChangeAspect="1"/>
          </p:cNvPicPr>
          <p:nvPr>
            <p:ph type="pic" sz="quarter" idx="46"/>
          </p:nvPr>
        </p:nvPicPr>
        <p:blipFill rotWithShape="1">
          <a:blip r:embed="rId6" cstate="email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2" r="7637"/>
          <a:stretch/>
        </p:blipFill>
        <p:spPr>
          <a:xfrm>
            <a:off x="3088614" y="3373875"/>
            <a:ext cx="2719619" cy="3057387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17567C0-9D3F-4FF1-9FCC-8B501661EEDB}"/>
              </a:ext>
            </a:extLst>
          </p:cNvPr>
          <p:cNvSpPr txBox="1"/>
          <p:nvPr/>
        </p:nvSpPr>
        <p:spPr>
          <a:xfrm>
            <a:off x="2309606" y="1150575"/>
            <a:ext cx="4315605" cy="1002839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>
              <a:lnSpc>
                <a:spcPts val="7060"/>
              </a:lnSpc>
            </a:pPr>
            <a:r>
              <a:rPr lang="en-US" sz="6000" b="1" spc="2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About Me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DE465E3-AB2E-45AF-A80E-C1680B92A20F}"/>
              </a:ext>
            </a:extLst>
          </p:cNvPr>
          <p:cNvCxnSpPr/>
          <p:nvPr/>
        </p:nvCxnSpPr>
        <p:spPr>
          <a:xfrm>
            <a:off x="3310895" y="2446904"/>
            <a:ext cx="228138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4" name="Picture 6" descr="Yet Another Sorting Algorithm Visualisation">
            <a:extLst>
              <a:ext uri="{FF2B5EF4-FFF2-40B4-BE49-F238E27FC236}">
                <a16:creationId xmlns:a16="http://schemas.microsoft.com/office/drawing/2014/main" id="{3CCB4CD8-14ED-41C3-9DED-0D8350F37C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r="12500"/>
          <a:stretch/>
        </p:blipFill>
        <p:spPr bwMode="auto">
          <a:xfrm>
            <a:off x="11929672" y="1641834"/>
            <a:ext cx="9394676" cy="9394676"/>
          </a:xfrm>
          <a:prstGeom prst="ellipse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95239A7-C2B1-41C4-AD1B-D4DC76EEB6EF}"/>
              </a:ext>
            </a:extLst>
          </p:cNvPr>
          <p:cNvSpPr txBox="1"/>
          <p:nvPr/>
        </p:nvSpPr>
        <p:spPr>
          <a:xfrm>
            <a:off x="13842454" y="11753132"/>
            <a:ext cx="5569153" cy="707886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000" dirty="0">
                <a:solidFill>
                  <a:srgbClr val="2E2E35"/>
                </a:solidFill>
                <a:latin typeface="Montserrat" charset="0"/>
                <a:ea typeface="Montserrat" charset="0"/>
                <a:cs typeface="Montserrat" charset="0"/>
              </a:rPr>
              <a:t>Image Source: “</a:t>
            </a:r>
            <a:r>
              <a:rPr lang="en-US" sz="2000" dirty="0">
                <a:solidFill>
                  <a:srgbClr val="3571A3"/>
                </a:solidFill>
                <a:latin typeface="Montserrat" charset="0"/>
                <a:ea typeface="Montserrat" charset="0"/>
                <a:cs typeface="Montserrat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Yet Another Sorting </a:t>
            </a:r>
          </a:p>
          <a:p>
            <a:pPr algn="ctr"/>
            <a:r>
              <a:rPr lang="en-US" sz="2000" dirty="0">
                <a:solidFill>
                  <a:srgbClr val="3571A3"/>
                </a:solidFill>
                <a:latin typeface="Montserrat" charset="0"/>
                <a:ea typeface="Montserrat" charset="0"/>
                <a:cs typeface="Montserrat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Algorithm </a:t>
            </a:r>
            <a:r>
              <a:rPr lang="en-US" sz="2000" dirty="0" err="1">
                <a:solidFill>
                  <a:srgbClr val="3571A3"/>
                </a:solidFill>
                <a:latin typeface="Montserrat" charset="0"/>
                <a:ea typeface="Montserrat" charset="0"/>
                <a:cs typeface="Montserrat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Visualisation</a:t>
            </a:r>
            <a:r>
              <a:rPr lang="en-US" sz="2000" dirty="0">
                <a:solidFill>
                  <a:srgbClr val="2E2E35"/>
                </a:solidFill>
                <a:latin typeface="Montserrat" charset="0"/>
                <a:ea typeface="Montserrat" charset="0"/>
                <a:cs typeface="Montserrat" charset="0"/>
              </a:rPr>
              <a:t>” – Tim Hargreaves</a:t>
            </a:r>
          </a:p>
        </p:txBody>
      </p:sp>
    </p:spTree>
    <p:extLst>
      <p:ext uri="{BB962C8B-B14F-4D97-AF65-F5344CB8AC3E}">
        <p14:creationId xmlns:p14="http://schemas.microsoft.com/office/powerpoint/2010/main" val="2029746574"/>
      </p:ext>
    </p:extLst>
  </p:cSld>
  <p:clrMapOvr>
    <a:masterClrMapping/>
  </p:clrMapOvr>
  <p:transition advClick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673225" y="2274848"/>
            <a:ext cx="20949748" cy="94339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ource Sans Pro Light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F5BDE85-7291-4890-90AF-C855EE69B4AF}"/>
              </a:ext>
            </a:extLst>
          </p:cNvPr>
          <p:cNvSpPr/>
          <p:nvPr/>
        </p:nvSpPr>
        <p:spPr>
          <a:xfrm>
            <a:off x="9364214" y="2743200"/>
            <a:ext cx="12304358" cy="84303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ource Sans Pro Light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9897613" y="2743200"/>
            <a:ext cx="12304359" cy="84303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ource Sans Pro Light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172631" y="3636773"/>
            <a:ext cx="5407249" cy="646331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b="1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The Power of Python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172631" y="4903551"/>
            <a:ext cx="6836521" cy="2308324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en-US" sz="4800" i="1" dirty="0">
                <a:latin typeface="Source Sans Pro" charset="0"/>
                <a:ea typeface="Source Sans Pro" charset="0"/>
                <a:cs typeface="Source Sans Pro" charset="0"/>
              </a:rPr>
              <a:t>How much can be achieved with just one A4 sheet of Python code?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2281876" y="4482790"/>
            <a:ext cx="1016618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B9F5DC17-DAD3-4EF2-BB3B-C0237A04F20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73" t="16684" r="15205" b="15307"/>
          <a:stretch/>
        </p:blipFill>
        <p:spPr>
          <a:xfrm>
            <a:off x="9509047" y="2906384"/>
            <a:ext cx="12514586" cy="8066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021972"/>
      </p:ext>
    </p:extLst>
  </p:cSld>
  <p:clrMapOvr>
    <a:masterClrMapping/>
  </p:clrMapOvr>
  <p:transition advClick="0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F3EA883A-E1A9-43D0-B9D6-9655E47AE751}"/>
              </a:ext>
            </a:extLst>
          </p:cNvPr>
          <p:cNvSpPr txBox="1"/>
          <p:nvPr/>
        </p:nvSpPr>
        <p:spPr>
          <a:xfrm>
            <a:off x="8993741" y="4776111"/>
            <a:ext cx="7053406" cy="1002839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>
              <a:lnSpc>
                <a:spcPts val="7060"/>
              </a:lnSpc>
            </a:pPr>
            <a:r>
              <a:rPr lang="en-US" sz="6000" b="1" spc="200" dirty="0">
                <a:solidFill>
                  <a:schemeClr val="tx2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  <a:cs typeface="Montserrat" charset="0"/>
              </a:rPr>
              <a:t>Data Is The New </a:t>
            </a:r>
            <a:r>
              <a:rPr lang="en-US" sz="6000" b="1" spc="200" dirty="0">
                <a:solidFill>
                  <a:schemeClr val="bg1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  <a:cs typeface="Montserrat" charset="0"/>
              </a:rPr>
              <a:t>Oil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77020CC-B4EF-4583-8B9D-09D476C4437F}"/>
              </a:ext>
            </a:extLst>
          </p:cNvPr>
          <p:cNvSpPr txBox="1"/>
          <p:nvPr/>
        </p:nvSpPr>
        <p:spPr>
          <a:xfrm>
            <a:off x="13439017" y="4776109"/>
            <a:ext cx="2325060" cy="1002839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r">
              <a:lnSpc>
                <a:spcPts val="7060"/>
              </a:lnSpc>
            </a:pPr>
            <a:r>
              <a:rPr lang="en-US" sz="6000" b="1" spc="200" dirty="0">
                <a:solidFill>
                  <a:srgbClr val="FED042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  <a:cs typeface="Montserrat" charset="0"/>
              </a:rPr>
              <a:t>Snake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973360" y="1150575"/>
            <a:ext cx="8462573" cy="1002839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>
              <a:lnSpc>
                <a:spcPts val="7060"/>
              </a:lnSpc>
            </a:pPr>
            <a:r>
              <a:rPr lang="en-US" sz="6000" b="1" spc="2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A Word of Warning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11048135" y="2446904"/>
            <a:ext cx="228138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itle 2"/>
          <p:cNvSpPr txBox="1">
            <a:spLocks/>
          </p:cNvSpPr>
          <p:nvPr/>
        </p:nvSpPr>
        <p:spPr>
          <a:xfrm>
            <a:off x="13634357" y="7154488"/>
            <a:ext cx="10726964" cy="882359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ts val="2650"/>
              </a:lnSpc>
            </a:pPr>
            <a:r>
              <a:rPr lang="en-GB" sz="17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“The World's Most Valuable Resource Is No Longer Oil, but Data,” May 6, 2017. https://www.economist.com/leaders/2017/05/06/the-worlds-most-valuable-resource-is-no-longer-oil-but-data.</a:t>
            </a:r>
            <a:endParaRPr lang="en-US" sz="1700" dirty="0">
              <a:solidFill>
                <a:schemeClr val="tx1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3" name="Picture 2" descr="A screen shot of a computer&#10;&#10;Description automatically generated">
            <a:extLst>
              <a:ext uri="{FF2B5EF4-FFF2-40B4-BE49-F238E27FC236}">
                <a16:creationId xmlns:a16="http://schemas.microsoft.com/office/drawing/2014/main" id="{5CE99628-B399-4981-9110-81B21B004B9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674" b="17895"/>
          <a:stretch/>
        </p:blipFill>
        <p:spPr>
          <a:xfrm>
            <a:off x="153060" y="8069505"/>
            <a:ext cx="24059490" cy="552242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D62DFFC-269E-4565-BEA1-18AC392582EB}"/>
              </a:ext>
            </a:extLst>
          </p:cNvPr>
          <p:cNvSpPr txBox="1"/>
          <p:nvPr/>
        </p:nvSpPr>
        <p:spPr>
          <a:xfrm>
            <a:off x="11640173" y="4493527"/>
            <a:ext cx="1460742" cy="137678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>
              <a:lnSpc>
                <a:spcPts val="7060"/>
              </a:lnSpc>
            </a:pPr>
            <a:r>
              <a:rPr lang="en-US" sz="18000" b="1" spc="200" dirty="0">
                <a:solidFill>
                  <a:srgbClr val="3571A3"/>
                </a:solidFill>
                <a:latin typeface="Source Sans Pro Black" panose="020B0803030403020204" pitchFamily="34" charset="0"/>
                <a:ea typeface="Source Sans Pro Black" panose="020B0803030403020204" pitchFamily="34" charset="0"/>
                <a:cs typeface="Montserrat" charset="0"/>
              </a:rPr>
              <a:t>“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3C822C6-DBD2-44A3-92C7-B9C4650D1CAE}"/>
              </a:ext>
            </a:extLst>
          </p:cNvPr>
          <p:cNvSpPr txBox="1"/>
          <p:nvPr/>
        </p:nvSpPr>
        <p:spPr>
          <a:xfrm>
            <a:off x="14566987" y="4776110"/>
            <a:ext cx="1184940" cy="1002839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r">
              <a:lnSpc>
                <a:spcPts val="7060"/>
              </a:lnSpc>
            </a:pPr>
            <a:r>
              <a:rPr lang="en-US" sz="6000" b="1" spc="200" dirty="0">
                <a:solidFill>
                  <a:schemeClr val="tx2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  <a:cs typeface="Montserrat" charset="0"/>
              </a:rPr>
              <a:t>Oil</a:t>
            </a:r>
          </a:p>
        </p:txBody>
      </p:sp>
    </p:spTree>
    <p:extLst>
      <p:ext uri="{BB962C8B-B14F-4D97-AF65-F5344CB8AC3E}">
        <p14:creationId xmlns:p14="http://schemas.microsoft.com/office/powerpoint/2010/main" val="1875360443"/>
      </p:ext>
    </p:extLst>
  </p:cSld>
  <p:clrMapOvr>
    <a:masterClrMapping/>
  </p:clrMapOvr>
  <p:transition advClick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80594E-6 -2.22222E-6 L -0.04872 0.00035 " pathEditMode="relative" rAng="0" ptsTypes="AA">
                                      <p:cBhvr>
                                        <p:cTn id="2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36" y="12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2542E-6 -2.22222E-6 L 0.04585 -2.22222E-6 " pathEditMode="relative" rAng="0" ptsTypes="AA">
                                      <p:cBhvr>
                                        <p:cTn id="2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9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9" grpId="1"/>
      <p:bldP spid="22" grpId="0"/>
      <p:bldP spid="11" grpId="0"/>
      <p:bldP spid="20" grpId="0"/>
      <p:bldP spid="21" grpId="0"/>
      <p:bldP spid="21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14701509" y="1150575"/>
            <a:ext cx="6304931" cy="1002839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>
              <a:lnSpc>
                <a:spcPts val="7060"/>
              </a:lnSpc>
            </a:pPr>
            <a:r>
              <a:rPr lang="en-US" sz="6000" b="1" spc="2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The Challenge</a:t>
            </a:r>
          </a:p>
        </p:txBody>
      </p:sp>
      <p:cxnSp>
        <p:nvCxnSpPr>
          <p:cNvPr id="22" name="Straight Connector 21"/>
          <p:cNvCxnSpPr/>
          <p:nvPr/>
        </p:nvCxnSpPr>
        <p:spPr>
          <a:xfrm>
            <a:off x="16697473" y="2446904"/>
            <a:ext cx="228138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2DB38A25-64B6-4580-A68F-6264528681F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92" r="5579"/>
          <a:stretch/>
        </p:blipFill>
        <p:spPr>
          <a:xfrm>
            <a:off x="1" y="0"/>
            <a:ext cx="11047444" cy="137160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3C95B5E-4ED7-4706-95B0-8DAB3691A62C}"/>
              </a:ext>
            </a:extLst>
          </p:cNvPr>
          <p:cNvSpPr txBox="1"/>
          <p:nvPr/>
        </p:nvSpPr>
        <p:spPr>
          <a:xfrm>
            <a:off x="12990209" y="5702008"/>
            <a:ext cx="9695907" cy="341632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sz="5400" i="1" dirty="0">
                <a:latin typeface="Source Sans Pro" charset="0"/>
                <a:ea typeface="Source Sans Pro" charset="0"/>
                <a:cs typeface="Source Sans Pro" charset="0"/>
              </a:rPr>
              <a:t>Can we predict whether an individual will be accepted or declined when applying for a credit card?</a:t>
            </a:r>
          </a:p>
        </p:txBody>
      </p:sp>
    </p:spTree>
    <p:extLst>
      <p:ext uri="{BB962C8B-B14F-4D97-AF65-F5344CB8AC3E}">
        <p14:creationId xmlns:p14="http://schemas.microsoft.com/office/powerpoint/2010/main" val="836331068"/>
      </p:ext>
    </p:extLst>
  </p:cSld>
  <p:clrMapOvr>
    <a:masterClrMapping/>
  </p:clrMapOvr>
  <p:transition advClick="0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0862767" y="1150575"/>
            <a:ext cx="2683748" cy="1002839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>
              <a:lnSpc>
                <a:spcPts val="7060"/>
              </a:lnSpc>
            </a:pPr>
            <a:r>
              <a:rPr lang="en-US" sz="6000" b="1" spc="2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Setup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11048135" y="2446904"/>
            <a:ext cx="228138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EB6D2329-157C-4B0A-910C-DB094E1EC151}"/>
              </a:ext>
            </a:extLst>
          </p:cNvPr>
          <p:cNvSpPr/>
          <p:nvPr/>
        </p:nvSpPr>
        <p:spPr>
          <a:xfrm>
            <a:off x="0" y="13199165"/>
            <a:ext cx="4878000" cy="516835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D9784F1-7A5F-47B5-9497-5DAC6F0DCED3}"/>
              </a:ext>
            </a:extLst>
          </p:cNvPr>
          <p:cNvSpPr txBox="1"/>
          <p:nvPr/>
        </p:nvSpPr>
        <p:spPr>
          <a:xfrm>
            <a:off x="3459022" y="12856406"/>
            <a:ext cx="1418978" cy="859594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r">
              <a:lnSpc>
                <a:spcPts val="7060"/>
              </a:lnSpc>
            </a:pPr>
            <a:r>
              <a:rPr lang="en-US" sz="2800" b="1" spc="200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Setup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A9A49C0-0435-4D4C-AA41-61C8B2D233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3342" y="6527244"/>
            <a:ext cx="10720388" cy="3846332"/>
          </a:xfrm>
          <a:prstGeom prst="rect">
            <a:avLst/>
          </a:prstGeom>
          <a:ln>
            <a:solidFill>
              <a:srgbClr val="2E2E35"/>
            </a:solidFill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28D6FC9-516F-4480-A78A-47C89B64F72F}"/>
              </a:ext>
            </a:extLst>
          </p:cNvPr>
          <p:cNvSpPr txBox="1"/>
          <p:nvPr/>
        </p:nvSpPr>
        <p:spPr>
          <a:xfrm>
            <a:off x="7812893" y="3947555"/>
            <a:ext cx="8783495" cy="1002839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>
              <a:lnSpc>
                <a:spcPts val="7060"/>
              </a:lnSpc>
            </a:pPr>
            <a:r>
              <a:rPr lang="en-US" sz="6000" b="1" i="1" spc="200" dirty="0">
                <a:solidFill>
                  <a:schemeClr val="tx2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  <a:cs typeface="Montserrat" charset="0"/>
              </a:rPr>
              <a:t>Why reinvent the wheel?</a:t>
            </a:r>
            <a:endParaRPr lang="en-US" sz="6000" b="1" i="1" spc="200" dirty="0">
              <a:solidFill>
                <a:schemeClr val="bg1"/>
              </a:solidFill>
              <a:latin typeface="Source Sans Pro Light" panose="020B0403030403020204" pitchFamily="34" charset="0"/>
              <a:ea typeface="Source Sans Pro Light" panose="020B0403030403020204" pitchFamily="34" charset="0"/>
              <a:cs typeface="Montserrat" charset="0"/>
            </a:endParaRPr>
          </a:p>
        </p:txBody>
      </p:sp>
      <p:pic>
        <p:nvPicPr>
          <p:cNvPr id="23" name="Graphic 22">
            <a:extLst>
              <a:ext uri="{FF2B5EF4-FFF2-40B4-BE49-F238E27FC236}">
                <a16:creationId xmlns:a16="http://schemas.microsoft.com/office/drawing/2014/main" id="{1506594F-FCD2-48E3-8E59-8BBB8B74E4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427324" y="5955032"/>
            <a:ext cx="5394325" cy="4045744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FE5770A-EB61-43D9-9A93-15B076A4B52A}"/>
              </a:ext>
            </a:extLst>
          </p:cNvPr>
          <p:cNvSpPr txBox="1"/>
          <p:nvPr/>
        </p:nvSpPr>
        <p:spPr>
          <a:xfrm>
            <a:off x="16142091" y="9925793"/>
            <a:ext cx="3964790" cy="895566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>
              <a:lnSpc>
                <a:spcPts val="7060"/>
              </a:lnSpc>
            </a:pPr>
            <a:r>
              <a:rPr lang="en-US" i="1" spc="200" dirty="0">
                <a:solidFill>
                  <a:schemeClr val="tx2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  <a:cs typeface="Montserrat" charset="0"/>
              </a:rPr>
              <a:t>220,000 packages</a:t>
            </a:r>
            <a:endParaRPr lang="en-US" i="1" spc="200" dirty="0">
              <a:solidFill>
                <a:schemeClr val="bg1"/>
              </a:solidFill>
              <a:latin typeface="Source Sans Pro Light" panose="020B0403030403020204" pitchFamily="34" charset="0"/>
              <a:ea typeface="Source Sans Pro Light" panose="020B0403030403020204" pitchFamily="34" charset="0"/>
              <a:cs typeface="Montserrat" charset="0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374FFA73-9397-4955-8347-B20069F92B54}"/>
              </a:ext>
            </a:extLst>
          </p:cNvPr>
          <p:cNvSpPr/>
          <p:nvPr/>
        </p:nvSpPr>
        <p:spPr>
          <a:xfrm>
            <a:off x="12641030" y="6632019"/>
            <a:ext cx="900000" cy="898073"/>
          </a:xfrm>
          <a:prstGeom prst="ellipse">
            <a:avLst/>
          </a:prstGeom>
          <a:solidFill>
            <a:srgbClr val="3571A3"/>
          </a:solidFill>
          <a:ln w="38100">
            <a:solidFill>
              <a:srgbClr val="2E2E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1633390829"/>
      </p:ext>
    </p:extLst>
  </p:cSld>
  <p:clrMapOvr>
    <a:masterClrMapping/>
  </p:clrMapOvr>
  <p:transition advClick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0655179" y="1150575"/>
            <a:ext cx="3098925" cy="1002839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>
              <a:lnSpc>
                <a:spcPts val="7060"/>
              </a:lnSpc>
            </a:pPr>
            <a:r>
              <a:rPr lang="en-US" sz="6000" b="1" spc="2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Import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11048135" y="2446904"/>
            <a:ext cx="228138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EB6D2329-157C-4B0A-910C-DB094E1EC151}"/>
              </a:ext>
            </a:extLst>
          </p:cNvPr>
          <p:cNvSpPr/>
          <p:nvPr/>
        </p:nvSpPr>
        <p:spPr>
          <a:xfrm>
            <a:off x="0" y="13199165"/>
            <a:ext cx="4878000" cy="516835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D9784F1-7A5F-47B5-9497-5DAC6F0DCED3}"/>
              </a:ext>
            </a:extLst>
          </p:cNvPr>
          <p:cNvSpPr txBox="1"/>
          <p:nvPr/>
        </p:nvSpPr>
        <p:spPr>
          <a:xfrm>
            <a:off x="3459022" y="12856406"/>
            <a:ext cx="1418978" cy="859594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r">
              <a:lnSpc>
                <a:spcPts val="7060"/>
              </a:lnSpc>
            </a:pPr>
            <a:r>
              <a:rPr lang="en-US" sz="2800" b="1" spc="200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Setup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2C8DEB1-F996-4CD4-A0C7-88FC5ABE6B61}"/>
              </a:ext>
            </a:extLst>
          </p:cNvPr>
          <p:cNvSpPr/>
          <p:nvPr/>
        </p:nvSpPr>
        <p:spPr>
          <a:xfrm>
            <a:off x="4878000" y="13199165"/>
            <a:ext cx="4878000" cy="51683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A294F4-B5E0-469B-A30F-7FD95521B2A0}"/>
              </a:ext>
            </a:extLst>
          </p:cNvPr>
          <p:cNvSpPr txBox="1"/>
          <p:nvPr/>
        </p:nvSpPr>
        <p:spPr>
          <a:xfrm>
            <a:off x="8128630" y="12856406"/>
            <a:ext cx="1627370" cy="859594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r">
              <a:lnSpc>
                <a:spcPts val="7060"/>
              </a:lnSpc>
            </a:pPr>
            <a:r>
              <a:rPr lang="en-US" sz="2800" b="1" spc="200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Import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F4A4978-5CD1-44E2-96FC-F24234B2BC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12677" y="7764599"/>
            <a:ext cx="10995430" cy="4617902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E51E859-CC87-44F9-ACF2-B1256B2E4C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6164" y="3374199"/>
            <a:ext cx="9832110" cy="617178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F55BB75-C413-41C9-A77A-CD0CCF641A56}"/>
              </a:ext>
            </a:extLst>
          </p:cNvPr>
          <p:cNvSpPr txBox="1"/>
          <p:nvPr/>
        </p:nvSpPr>
        <p:spPr>
          <a:xfrm>
            <a:off x="14546784" y="4151657"/>
            <a:ext cx="6927216" cy="1913344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>
              <a:lnSpc>
                <a:spcPts val="7060"/>
              </a:lnSpc>
            </a:pPr>
            <a:r>
              <a:rPr lang="en-US" sz="6000" b="1" i="1" spc="200" dirty="0">
                <a:solidFill>
                  <a:schemeClr val="tx2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  <a:cs typeface="Montserrat" charset="0"/>
              </a:rPr>
              <a:t>Rename columns</a:t>
            </a:r>
          </a:p>
          <a:p>
            <a:pPr algn="ctr">
              <a:lnSpc>
                <a:spcPts val="7060"/>
              </a:lnSpc>
            </a:pPr>
            <a:r>
              <a:rPr lang="en-US" sz="6000" b="1" i="1" spc="200" dirty="0">
                <a:solidFill>
                  <a:schemeClr val="tx2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  <a:cs typeface="Montserrat" charset="0"/>
              </a:rPr>
              <a:t>Throw out Zip Code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B9D3410-3E1A-4427-8746-46E464962B34}"/>
              </a:ext>
            </a:extLst>
          </p:cNvPr>
          <p:cNvSpPr txBox="1"/>
          <p:nvPr/>
        </p:nvSpPr>
        <p:spPr>
          <a:xfrm>
            <a:off x="2863624" y="10073144"/>
            <a:ext cx="7637190" cy="1913344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>
              <a:lnSpc>
                <a:spcPts val="7060"/>
              </a:lnSpc>
            </a:pPr>
            <a:r>
              <a:rPr lang="en-US" sz="6000" b="1" i="1" spc="200" dirty="0">
                <a:solidFill>
                  <a:schemeClr val="tx2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  <a:cs typeface="Montserrat" charset="0"/>
              </a:rPr>
              <a:t>Separate predictors and label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1A57C44E-FA1E-49FA-846F-D5CE53057BDF}"/>
              </a:ext>
            </a:extLst>
          </p:cNvPr>
          <p:cNvSpPr/>
          <p:nvPr/>
        </p:nvSpPr>
        <p:spPr>
          <a:xfrm>
            <a:off x="22452687" y="7912904"/>
            <a:ext cx="900000" cy="898073"/>
          </a:xfrm>
          <a:prstGeom prst="ellipse">
            <a:avLst/>
          </a:prstGeom>
          <a:solidFill>
            <a:srgbClr val="3571A3"/>
          </a:solidFill>
          <a:ln w="38100">
            <a:solidFill>
              <a:srgbClr val="2E2E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3703044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screenshot of a cell phone&#10;&#10;Description automatically generated">
            <a:extLst>
              <a:ext uri="{FF2B5EF4-FFF2-40B4-BE49-F238E27FC236}">
                <a16:creationId xmlns:a16="http://schemas.microsoft.com/office/drawing/2014/main" id="{94F6E80E-1BD5-4BFA-A9AD-32DC5374AA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5775" y="7050297"/>
            <a:ext cx="9688277" cy="4963218"/>
          </a:xfrm>
          <a:prstGeom prst="rect">
            <a:avLst/>
          </a:prstGeom>
          <a:ln>
            <a:solidFill>
              <a:srgbClr val="2E2E35"/>
            </a:solidFill>
          </a:ln>
        </p:spPr>
      </p:pic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28BBE390-FD62-46B6-9B45-68DC71E009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6709" y="8111677"/>
            <a:ext cx="11084983" cy="346200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904447" y="1150575"/>
            <a:ext cx="2600392" cy="1002839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>
              <a:lnSpc>
                <a:spcPts val="7060"/>
              </a:lnSpc>
            </a:pPr>
            <a:r>
              <a:rPr lang="en-US" sz="6000" b="1" spc="2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Clean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11048135" y="2446904"/>
            <a:ext cx="228138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EB6D2329-157C-4B0A-910C-DB094E1EC151}"/>
              </a:ext>
            </a:extLst>
          </p:cNvPr>
          <p:cNvSpPr/>
          <p:nvPr/>
        </p:nvSpPr>
        <p:spPr>
          <a:xfrm>
            <a:off x="0" y="13199165"/>
            <a:ext cx="4878000" cy="516835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D9784F1-7A5F-47B5-9497-5DAC6F0DCED3}"/>
              </a:ext>
            </a:extLst>
          </p:cNvPr>
          <p:cNvSpPr txBox="1"/>
          <p:nvPr/>
        </p:nvSpPr>
        <p:spPr>
          <a:xfrm>
            <a:off x="3459022" y="12856406"/>
            <a:ext cx="1418978" cy="859594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r">
              <a:lnSpc>
                <a:spcPts val="7060"/>
              </a:lnSpc>
            </a:pPr>
            <a:r>
              <a:rPr lang="en-US" sz="2800" b="1" spc="200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Setup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2C8DEB1-F996-4CD4-A0C7-88FC5ABE6B61}"/>
              </a:ext>
            </a:extLst>
          </p:cNvPr>
          <p:cNvSpPr/>
          <p:nvPr/>
        </p:nvSpPr>
        <p:spPr>
          <a:xfrm>
            <a:off x="4878000" y="13199165"/>
            <a:ext cx="4878000" cy="51683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A294F4-B5E0-469B-A30F-7FD95521B2A0}"/>
              </a:ext>
            </a:extLst>
          </p:cNvPr>
          <p:cNvSpPr txBox="1"/>
          <p:nvPr/>
        </p:nvSpPr>
        <p:spPr>
          <a:xfrm>
            <a:off x="8128630" y="12856406"/>
            <a:ext cx="1627370" cy="859594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r">
              <a:lnSpc>
                <a:spcPts val="7060"/>
              </a:lnSpc>
            </a:pPr>
            <a:r>
              <a:rPr lang="en-US" sz="2800" b="1" spc="200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Import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F55BB75-C413-41C9-A77A-CD0CCF641A56}"/>
              </a:ext>
            </a:extLst>
          </p:cNvPr>
          <p:cNvSpPr txBox="1"/>
          <p:nvPr/>
        </p:nvSpPr>
        <p:spPr>
          <a:xfrm>
            <a:off x="2040110" y="3388025"/>
            <a:ext cx="8159606" cy="282385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>
              <a:lnSpc>
                <a:spcPts val="7060"/>
              </a:lnSpc>
            </a:pPr>
            <a:r>
              <a:rPr lang="en-US" sz="6000" b="1" i="1" spc="200" dirty="0">
                <a:solidFill>
                  <a:schemeClr val="tx2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  <a:cs typeface="Montserrat" charset="0"/>
              </a:rPr>
              <a:t>Replace missing values</a:t>
            </a:r>
          </a:p>
          <a:p>
            <a:pPr algn="ctr">
              <a:lnSpc>
                <a:spcPts val="7060"/>
              </a:lnSpc>
            </a:pPr>
            <a:r>
              <a:rPr lang="en-US" sz="6000" b="1" i="1" spc="200" dirty="0">
                <a:solidFill>
                  <a:schemeClr val="tx2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  <a:cs typeface="Montserrat" charset="0"/>
              </a:rPr>
              <a:t>with sensible guesses</a:t>
            </a:r>
          </a:p>
          <a:p>
            <a:pPr algn="ctr">
              <a:lnSpc>
                <a:spcPts val="7060"/>
              </a:lnSpc>
            </a:pPr>
            <a:r>
              <a:rPr lang="en-US" sz="6000" b="1" i="1" spc="200" dirty="0">
                <a:solidFill>
                  <a:schemeClr val="tx2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  <a:cs typeface="Montserrat" charset="0"/>
              </a:rPr>
              <a:t>keeping track of missing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4A19D1-B1CB-40BA-9102-56ACD6ACA369}"/>
              </a:ext>
            </a:extLst>
          </p:cNvPr>
          <p:cNvSpPr/>
          <p:nvPr/>
        </p:nvSpPr>
        <p:spPr>
          <a:xfrm>
            <a:off x="9743652" y="13199165"/>
            <a:ext cx="2440800" cy="516835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EB27341-75B8-4922-8BE3-DE538BE08D85}"/>
              </a:ext>
            </a:extLst>
          </p:cNvPr>
          <p:cNvSpPr txBox="1"/>
          <p:nvPr/>
        </p:nvSpPr>
        <p:spPr>
          <a:xfrm>
            <a:off x="10781319" y="12856406"/>
            <a:ext cx="1378904" cy="859594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r">
              <a:lnSpc>
                <a:spcPts val="7060"/>
              </a:lnSpc>
            </a:pPr>
            <a:r>
              <a:rPr lang="en-US" sz="2800" b="1" spc="200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Clean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00110A-4D11-43B8-90D9-3BCEBAC93A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96847" y="3388025"/>
            <a:ext cx="10525125" cy="3495675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648EC00-D7A2-4613-8D48-A71D760BF705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17559410" y="6883700"/>
            <a:ext cx="6250" cy="1241483"/>
          </a:xfrm>
          <a:prstGeom prst="straightConnector1">
            <a:avLst/>
          </a:prstGeom>
          <a:ln w="76200">
            <a:solidFill>
              <a:srgbClr val="3571A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081B8091-F5E8-430A-AE8C-5899324B8BBB}"/>
              </a:ext>
            </a:extLst>
          </p:cNvPr>
          <p:cNvSpPr/>
          <p:nvPr/>
        </p:nvSpPr>
        <p:spPr>
          <a:xfrm>
            <a:off x="13998575" y="3940175"/>
            <a:ext cx="520700" cy="1898650"/>
          </a:xfrm>
          <a:prstGeom prst="rect">
            <a:avLst/>
          </a:prstGeom>
          <a:solidFill>
            <a:srgbClr val="FFFF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C63614A-7D91-4918-8449-CBAB2F9FFD23}"/>
              </a:ext>
            </a:extLst>
          </p:cNvPr>
          <p:cNvSpPr/>
          <p:nvPr/>
        </p:nvSpPr>
        <p:spPr>
          <a:xfrm>
            <a:off x="15986293" y="5916645"/>
            <a:ext cx="4978232" cy="427005"/>
          </a:xfrm>
          <a:prstGeom prst="rect">
            <a:avLst/>
          </a:prstGeom>
          <a:solidFill>
            <a:srgbClr val="FFFF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C03CAB0-9868-42C7-A94B-C4FAF812360D}"/>
              </a:ext>
            </a:extLst>
          </p:cNvPr>
          <p:cNvSpPr/>
          <p:nvPr/>
        </p:nvSpPr>
        <p:spPr>
          <a:xfrm>
            <a:off x="13401675" y="8582581"/>
            <a:ext cx="1270000" cy="1898650"/>
          </a:xfrm>
          <a:prstGeom prst="rect">
            <a:avLst/>
          </a:prstGeom>
          <a:solidFill>
            <a:srgbClr val="FFFF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C751571-E60B-4B92-9041-39CF7F4AA0FE}"/>
              </a:ext>
            </a:extLst>
          </p:cNvPr>
          <p:cNvSpPr/>
          <p:nvPr/>
        </p:nvSpPr>
        <p:spPr>
          <a:xfrm>
            <a:off x="16138693" y="10559051"/>
            <a:ext cx="4978232" cy="427005"/>
          </a:xfrm>
          <a:prstGeom prst="rect">
            <a:avLst/>
          </a:prstGeom>
          <a:solidFill>
            <a:srgbClr val="FFFF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0F506A08-54C6-4ADA-907A-B59F66E08206}"/>
              </a:ext>
            </a:extLst>
          </p:cNvPr>
          <p:cNvSpPr/>
          <p:nvPr/>
        </p:nvSpPr>
        <p:spPr>
          <a:xfrm>
            <a:off x="9948594" y="7227110"/>
            <a:ext cx="900000" cy="898073"/>
          </a:xfrm>
          <a:prstGeom prst="ellipse">
            <a:avLst/>
          </a:prstGeom>
          <a:solidFill>
            <a:srgbClr val="3571A3"/>
          </a:solidFill>
          <a:ln w="38100">
            <a:solidFill>
              <a:srgbClr val="2E2E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bg1"/>
                </a:solidFill>
              </a:rPr>
              <a:t>10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C9A0741-137F-4178-AAAE-A4B2C3B540D6}"/>
              </a:ext>
            </a:extLst>
          </p:cNvPr>
          <p:cNvSpPr/>
          <p:nvPr/>
        </p:nvSpPr>
        <p:spPr>
          <a:xfrm>
            <a:off x="12967319" y="11026565"/>
            <a:ext cx="477898" cy="427005"/>
          </a:xfrm>
          <a:prstGeom prst="rect">
            <a:avLst/>
          </a:prstGeom>
          <a:solidFill>
            <a:srgbClr val="FFFF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5A50FE7-F182-4938-B2B1-C81F769061DB}"/>
              </a:ext>
            </a:extLst>
          </p:cNvPr>
          <p:cNvSpPr/>
          <p:nvPr/>
        </p:nvSpPr>
        <p:spPr>
          <a:xfrm>
            <a:off x="13206268" y="6374737"/>
            <a:ext cx="477898" cy="494449"/>
          </a:xfrm>
          <a:prstGeom prst="rect">
            <a:avLst/>
          </a:prstGeom>
          <a:solidFill>
            <a:srgbClr val="FFFF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2278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theme/theme1.xml><?xml version="1.0" encoding="utf-8"?>
<a:theme xmlns:a="http://schemas.openxmlformats.org/drawingml/2006/main" name="Default Theme">
  <a:themeElements>
    <a:clrScheme name="Python">
      <a:dk1>
        <a:srgbClr val="7F7F7F"/>
      </a:dk1>
      <a:lt1>
        <a:srgbClr val="FFFFFF"/>
      </a:lt1>
      <a:dk2>
        <a:srgbClr val="000000"/>
      </a:dk2>
      <a:lt2>
        <a:srgbClr val="FFFFFF"/>
      </a:lt2>
      <a:accent1>
        <a:srgbClr val="2E2E35"/>
      </a:accent1>
      <a:accent2>
        <a:srgbClr val="3571A3"/>
      </a:accent2>
      <a:accent3>
        <a:srgbClr val="9F9EA2"/>
      </a:accent3>
      <a:accent4>
        <a:srgbClr val="D7D5D4"/>
      </a:accent4>
      <a:accent5>
        <a:srgbClr val="2E2E35"/>
      </a:accent5>
      <a:accent6>
        <a:srgbClr val="9F9EA2"/>
      </a:accent6>
      <a:hlink>
        <a:srgbClr val="F33B48"/>
      </a:hlink>
      <a:folHlink>
        <a:srgbClr val="FFC000"/>
      </a:folHlink>
    </a:clrScheme>
    <a:fontScheme name="Custom 1">
      <a:majorFont>
        <a:latin typeface="Lato"/>
        <a:ea typeface=""/>
        <a:cs typeface=""/>
      </a:majorFont>
      <a:minorFont>
        <a:latin typeface="Lat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37266</TotalTime>
  <Words>617</Words>
  <Application>Microsoft Office PowerPoint</Application>
  <PresentationFormat>Custom</PresentationFormat>
  <Paragraphs>156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7" baseType="lpstr">
      <vt:lpstr>Arial</vt:lpstr>
      <vt:lpstr>Calibri Light</vt:lpstr>
      <vt:lpstr>Lato Light</vt:lpstr>
      <vt:lpstr>Montserrat</vt:lpstr>
      <vt:lpstr>Montserrat Alternates SemiBold</vt:lpstr>
      <vt:lpstr>Montserrat Hairline</vt:lpstr>
      <vt:lpstr>Montserrat Light</vt:lpstr>
      <vt:lpstr>Source Sans Pro</vt:lpstr>
      <vt:lpstr>Source Sans Pro Black</vt:lpstr>
      <vt:lpstr>Source Sans Pro Light</vt:lpstr>
      <vt:lpstr>Default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keywords/>
  <dc:description/>
  <cp:lastModifiedBy>Hargreaves, Tim</cp:lastModifiedBy>
  <cp:revision>6372</cp:revision>
  <dcterms:created xsi:type="dcterms:W3CDTF">2014-11-12T21:47:38Z</dcterms:created>
  <dcterms:modified xsi:type="dcterms:W3CDTF">2020-02-18T16:31:02Z</dcterms:modified>
  <cp:category/>
</cp:coreProperties>
</file>